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58" r:id="rId2"/>
    <p:sldId id="259" r:id="rId3"/>
    <p:sldId id="276" r:id="rId4"/>
    <p:sldId id="260" r:id="rId5"/>
    <p:sldId id="261" r:id="rId6"/>
    <p:sldId id="262" r:id="rId7"/>
    <p:sldId id="271" r:id="rId8"/>
    <p:sldId id="278" r:id="rId9"/>
    <p:sldId id="277" r:id="rId10"/>
    <p:sldId id="257" r:id="rId11"/>
    <p:sldId id="275" r:id="rId12"/>
  </p:sldIdLst>
  <p:sldSz cx="9144000" cy="5715000" type="screen16x10"/>
  <p:notesSz cx="6797675" cy="9874250"/>
  <p:kinsoku lang="ja-JP" invalStChars="、。，．・：；？！゛゜ヽヾゝゞ々ー’”）〕］｝〉》」』】°‰′″℃￠％ぁぃぅぇぉっゃゅょゎァィゥェォッャュョヮヵヶ!%),.:;?]}｡｣､･ｧｨｩｪｫｬｭｮｯｰﾞﾟ" invalEndChars="‘“（〔［｛〈《「『【￥＄$([\{｢￡"/>
  <p:defaultTextStyle>
    <a:defPPr>
      <a:defRPr lang="sv-SE"/>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05216" algn="l" rtl="0" eaLnBrk="0" fontAlgn="base" hangingPunct="0">
      <a:spcBef>
        <a:spcPct val="0"/>
      </a:spcBef>
      <a:spcAft>
        <a:spcPct val="0"/>
      </a:spcAft>
      <a:defRPr sz="2100" kern="1200">
        <a:solidFill>
          <a:schemeClr val="tx1"/>
        </a:solidFill>
        <a:latin typeface="Arial" charset="0"/>
        <a:ea typeface="+mn-ea"/>
        <a:cs typeface="+mn-cs"/>
      </a:defRPr>
    </a:lvl2pPr>
    <a:lvl3pPr marL="810433" algn="l" rtl="0" eaLnBrk="0" fontAlgn="base" hangingPunct="0">
      <a:spcBef>
        <a:spcPct val="0"/>
      </a:spcBef>
      <a:spcAft>
        <a:spcPct val="0"/>
      </a:spcAft>
      <a:defRPr sz="2100" kern="1200">
        <a:solidFill>
          <a:schemeClr val="tx1"/>
        </a:solidFill>
        <a:latin typeface="Arial" charset="0"/>
        <a:ea typeface="+mn-ea"/>
        <a:cs typeface="+mn-cs"/>
      </a:defRPr>
    </a:lvl3pPr>
    <a:lvl4pPr marL="1215649" algn="l" rtl="0" eaLnBrk="0" fontAlgn="base" hangingPunct="0">
      <a:spcBef>
        <a:spcPct val="0"/>
      </a:spcBef>
      <a:spcAft>
        <a:spcPct val="0"/>
      </a:spcAft>
      <a:defRPr sz="2100" kern="1200">
        <a:solidFill>
          <a:schemeClr val="tx1"/>
        </a:solidFill>
        <a:latin typeface="Arial" charset="0"/>
        <a:ea typeface="+mn-ea"/>
        <a:cs typeface="+mn-cs"/>
      </a:defRPr>
    </a:lvl4pPr>
    <a:lvl5pPr marL="1620865" algn="l" rtl="0" eaLnBrk="0" fontAlgn="base" hangingPunct="0">
      <a:spcBef>
        <a:spcPct val="0"/>
      </a:spcBef>
      <a:spcAft>
        <a:spcPct val="0"/>
      </a:spcAft>
      <a:defRPr sz="2100" kern="1200">
        <a:solidFill>
          <a:schemeClr val="tx1"/>
        </a:solidFill>
        <a:latin typeface="Arial" charset="0"/>
        <a:ea typeface="+mn-ea"/>
        <a:cs typeface="+mn-cs"/>
      </a:defRPr>
    </a:lvl5pPr>
    <a:lvl6pPr marL="2026082" algn="l" defTabSz="810433" rtl="0" eaLnBrk="1" latinLnBrk="0" hangingPunct="1">
      <a:defRPr sz="2100" kern="1200">
        <a:solidFill>
          <a:schemeClr val="tx1"/>
        </a:solidFill>
        <a:latin typeface="Arial" charset="0"/>
        <a:ea typeface="+mn-ea"/>
        <a:cs typeface="+mn-cs"/>
      </a:defRPr>
    </a:lvl6pPr>
    <a:lvl7pPr marL="2431298" algn="l" defTabSz="810433" rtl="0" eaLnBrk="1" latinLnBrk="0" hangingPunct="1">
      <a:defRPr sz="2100" kern="1200">
        <a:solidFill>
          <a:schemeClr val="tx1"/>
        </a:solidFill>
        <a:latin typeface="Arial" charset="0"/>
        <a:ea typeface="+mn-ea"/>
        <a:cs typeface="+mn-cs"/>
      </a:defRPr>
    </a:lvl7pPr>
    <a:lvl8pPr marL="2836515" algn="l" defTabSz="810433" rtl="0" eaLnBrk="1" latinLnBrk="0" hangingPunct="1">
      <a:defRPr sz="2100" kern="1200">
        <a:solidFill>
          <a:schemeClr val="tx1"/>
        </a:solidFill>
        <a:latin typeface="Arial" charset="0"/>
        <a:ea typeface="+mn-ea"/>
        <a:cs typeface="+mn-cs"/>
      </a:defRPr>
    </a:lvl8pPr>
    <a:lvl9pPr marL="3241731" algn="l" defTabSz="810433"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62A8"/>
    <a:srgbClr val="FFCC33"/>
    <a:srgbClr val="1862AB"/>
    <a:srgbClr val="0033CC"/>
    <a:srgbClr val="326ABE"/>
    <a:srgbClr val="3272BE"/>
    <a:srgbClr val="3275BE"/>
    <a:srgbClr val="306AC0"/>
    <a:srgbClr val="2E83C2"/>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17" autoAdjust="0"/>
  </p:normalViewPr>
  <p:slideViewPr>
    <p:cSldViewPr>
      <p:cViewPr varScale="1">
        <p:scale>
          <a:sx n="81" d="100"/>
          <a:sy n="81" d="100"/>
        </p:scale>
        <p:origin x="2154" y="78"/>
      </p:cViewPr>
      <p:guideLst>
        <p:guide orient="horz" pos="2160"/>
        <p:guide pos="3120"/>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3" d="100"/>
          <a:sy n="93" d="100"/>
        </p:scale>
        <p:origin x="-3774" y="-12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idhuvud_v"/>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3075" name="sidhuvud_h"/>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 </a:t>
            </a:r>
          </a:p>
        </p:txBody>
      </p:sp>
      <p:sp>
        <p:nvSpPr>
          <p:cNvPr id="3076" name="sidfot_v"/>
          <p:cNvSpPr>
            <a:spLocks noGrp="1" noChangeArrowheads="1"/>
          </p:cNvSpPr>
          <p:nvPr>
            <p:ph type="ftr" sz="quarter" idx="2"/>
          </p:nvPr>
        </p:nvSpPr>
        <p:spPr bwMode="auto">
          <a:xfrm>
            <a:off x="0" y="9380538"/>
            <a:ext cx="604237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r>
              <a:rPr lang="sv-SE" dirty="0"/>
              <a:t> </a:t>
            </a:r>
          </a:p>
        </p:txBody>
      </p:sp>
      <p:sp>
        <p:nvSpPr>
          <p:cNvPr id="3077" name="Rectangle 5"/>
          <p:cNvSpPr>
            <a:spLocks noGrp="1" noChangeArrowheads="1"/>
          </p:cNvSpPr>
          <p:nvPr>
            <p:ph type="sldNum" sz="quarter" idx="3"/>
          </p:nvPr>
        </p:nvSpPr>
        <p:spPr bwMode="auto">
          <a:xfrm>
            <a:off x="6193437"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3F1A724-DC2C-4914-AF46-D803EDFF4037}" type="slidenum">
              <a:rPr lang="sv-SE"/>
              <a:pPr/>
              <a:t>‹#›</a:t>
            </a:fld>
            <a:endParaRPr lang="sv-SE"/>
          </a:p>
        </p:txBody>
      </p:sp>
    </p:spTree>
    <p:extLst>
      <p:ext uri="{BB962C8B-B14F-4D97-AF65-F5344CB8AC3E}">
        <p14:creationId xmlns:p14="http://schemas.microsoft.com/office/powerpoint/2010/main" val="388487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46088" y="746125"/>
            <a:ext cx="5905500" cy="3690938"/>
          </a:xfrm>
          <a:prstGeom prst="rect">
            <a:avLst/>
          </a:prstGeom>
          <a:no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4784" y="4690269"/>
            <a:ext cx="498653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54" name="sidfot_v_n"/>
          <p:cNvSpPr>
            <a:spLocks noChangeArrowheads="1"/>
          </p:cNvSpPr>
          <p:nvPr/>
        </p:nvSpPr>
        <p:spPr bwMode="auto">
          <a:xfrm>
            <a:off x="0" y="9380538"/>
            <a:ext cx="596684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sv-SE" sz="1200" dirty="0">
                <a:latin typeface="Times New Roman" charset="0"/>
              </a:rPr>
              <a:t> </a:t>
            </a:r>
          </a:p>
        </p:txBody>
      </p:sp>
      <p:sp>
        <p:nvSpPr>
          <p:cNvPr id="2057" name="Rectangle 9"/>
          <p:cNvSpPr>
            <a:spLocks noChangeArrowheads="1"/>
          </p:cNvSpPr>
          <p:nvPr/>
        </p:nvSpPr>
        <p:spPr bwMode="auto">
          <a:xfrm>
            <a:off x="6190290"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fld id="{1CE0CDAB-8E91-4251-9523-5A6A99D7A74F}" type="slidenum">
              <a:rPr lang="sv-SE" sz="1200">
                <a:latin typeface="Times New Roman" charset="0"/>
              </a:rPr>
              <a:pPr algn="r"/>
              <a:t>‹#›</a:t>
            </a:fld>
            <a:endParaRPr lang="sv-SE" sz="1200">
              <a:latin typeface="Times New Roman" charset="0"/>
            </a:endParaRPr>
          </a:p>
        </p:txBody>
      </p:sp>
      <p:sp>
        <p:nvSpPr>
          <p:cNvPr id="8" name="sidhuvud_v_n"/>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9" name="sidhuvud_h_n"/>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 </a:t>
            </a:r>
          </a:p>
        </p:txBody>
      </p:sp>
    </p:spTree>
    <p:extLst>
      <p:ext uri="{BB962C8B-B14F-4D97-AF65-F5344CB8AC3E}">
        <p14:creationId xmlns:p14="http://schemas.microsoft.com/office/powerpoint/2010/main" val="1750743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05216" algn="l" rtl="0" eaLnBrk="0" fontAlgn="base" hangingPunct="0">
      <a:spcBef>
        <a:spcPct val="30000"/>
      </a:spcBef>
      <a:spcAft>
        <a:spcPct val="0"/>
      </a:spcAft>
      <a:defRPr sz="1100" kern="1200">
        <a:solidFill>
          <a:schemeClr val="tx1"/>
        </a:solidFill>
        <a:latin typeface="Times New Roman" charset="0"/>
        <a:ea typeface="+mn-ea"/>
        <a:cs typeface="+mn-cs"/>
      </a:defRPr>
    </a:lvl2pPr>
    <a:lvl3pPr marL="810433"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15649" algn="l" rtl="0" eaLnBrk="0" fontAlgn="base" hangingPunct="0">
      <a:spcBef>
        <a:spcPct val="30000"/>
      </a:spcBef>
      <a:spcAft>
        <a:spcPct val="0"/>
      </a:spcAft>
      <a:defRPr sz="1100" kern="1200">
        <a:solidFill>
          <a:schemeClr val="tx1"/>
        </a:solidFill>
        <a:latin typeface="Times New Roman" charset="0"/>
        <a:ea typeface="+mn-ea"/>
        <a:cs typeface="+mn-cs"/>
      </a:defRPr>
    </a:lvl4pPr>
    <a:lvl5pPr marL="1620865" algn="l" rtl="0" eaLnBrk="0" fontAlgn="base" hangingPunct="0">
      <a:spcBef>
        <a:spcPct val="30000"/>
      </a:spcBef>
      <a:spcAft>
        <a:spcPct val="0"/>
      </a:spcAft>
      <a:defRPr sz="1100" kern="1200">
        <a:solidFill>
          <a:schemeClr val="tx1"/>
        </a:solidFill>
        <a:latin typeface="Times New Roman" charset="0"/>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100" kern="1200" dirty="0">
                <a:solidFill>
                  <a:schemeClr val="tx1"/>
                </a:solidFill>
                <a:effectLst/>
                <a:latin typeface="Times New Roman" charset="0"/>
                <a:ea typeface="+mn-ea"/>
                <a:cs typeface="+mn-cs"/>
              </a:rPr>
              <a:t>Du som mötesledare välkomnar gruppens deltagare. Berätta att det är den första träffen i en serie av tre mötestillfällen. Mötespaketet ska medvetandegöra problematiken kring bedrägeribrott mot äldre och ge kunskap som stärker förmågan att stå emot denna typ av brott.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100" kern="1200" dirty="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100" kern="1200" dirty="0">
                <a:solidFill>
                  <a:schemeClr val="tx1"/>
                </a:solidFill>
                <a:effectLst/>
                <a:latin typeface="Times New Roman" charset="0"/>
                <a:ea typeface="+mn-ea"/>
                <a:cs typeface="+mn-cs"/>
              </a:rPr>
              <a:t>Genom att utgå från fallbeskrivningar och filmer skapas en diskussion utifrån deltagarnas egna erfarenheter och mötesledarens kunskaper.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100" kern="1200" dirty="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100" kern="1200" dirty="0">
                <a:solidFill>
                  <a:schemeClr val="tx1"/>
                </a:solidFill>
                <a:effectLst/>
                <a:latin typeface="Times New Roman" charset="0"/>
                <a:ea typeface="+mn-ea"/>
                <a:cs typeface="+mn-cs"/>
              </a:rPr>
              <a:t>De praktiska övningarna syftar till att deltagarna ska lära sig att känna igen situationer där de kan utsättas för bedrägeriförsök och om möjligt lära sig hur man kan agera på bästa sätt för att undvika att bli lurad.</a:t>
            </a:r>
            <a:endParaRPr lang="sv-SE" dirty="0"/>
          </a:p>
        </p:txBody>
      </p:sp>
    </p:spTree>
    <p:extLst>
      <p:ext uri="{BB962C8B-B14F-4D97-AF65-F5344CB8AC3E}">
        <p14:creationId xmlns:p14="http://schemas.microsoft.com/office/powerpoint/2010/main" val="51718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Försök inte lura mig framtaget av polisen i sammarbete med Brottsofferjouren, PRO, SPF Seniorerna och SKPF Pensionärerna.</a:t>
            </a:r>
          </a:p>
          <a:p>
            <a:r>
              <a:rPr lang="sv-SE" sz="1100" kern="1200" dirty="0">
                <a:solidFill>
                  <a:schemeClr val="tx1"/>
                </a:solidFill>
                <a:effectLst/>
                <a:latin typeface="Times New Roman" charset="0"/>
                <a:ea typeface="+mn-ea"/>
                <a:cs typeface="+mn-cs"/>
              </a:rPr>
              <a:t> </a:t>
            </a:r>
          </a:p>
          <a:p>
            <a:r>
              <a:rPr lang="sv-SE" sz="1100" kern="1200" dirty="0">
                <a:solidFill>
                  <a:schemeClr val="tx1"/>
                </a:solidFill>
                <a:effectLst/>
                <a:latin typeface="Times New Roman" charset="0"/>
                <a:ea typeface="+mn-ea"/>
                <a:cs typeface="+mn-cs"/>
              </a:rPr>
              <a:t>Materialet skapades 2015 och uppdaterades 2020.</a:t>
            </a: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104870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bensträckare.</a:t>
            </a:r>
          </a:p>
          <a:p>
            <a:endParaRPr lang="sv-SE" dirty="0"/>
          </a:p>
          <a:p>
            <a:r>
              <a:rPr lang="sv-SE" dirty="0"/>
              <a:t>Fortsätt mötet med Film</a:t>
            </a:r>
            <a:r>
              <a:rPr lang="sv-SE" baseline="0" dirty="0"/>
              <a:t> 1 – </a:t>
            </a:r>
            <a:r>
              <a:rPr lang="sv-SE" baseline="0"/>
              <a:t>se mötesmanual.</a:t>
            </a:r>
            <a:endParaRPr lang="sv-SE" dirty="0"/>
          </a:p>
        </p:txBody>
      </p:sp>
    </p:spTree>
    <p:extLst>
      <p:ext uri="{BB962C8B-B14F-4D97-AF65-F5344CB8AC3E}">
        <p14:creationId xmlns:p14="http://schemas.microsoft.com/office/powerpoint/2010/main" val="428074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Mötespaketet ska öka medvetenheten kring bedrägeribrott mot äldre och ge er kunskap som stärker er förmåga att stå emot denna typ av brott. </a:t>
            </a:r>
          </a:p>
          <a:p>
            <a:r>
              <a:rPr lang="sv-SE" sz="1100" kern="1200" dirty="0">
                <a:solidFill>
                  <a:schemeClr val="tx1"/>
                </a:solidFill>
                <a:effectLst/>
                <a:latin typeface="Times New Roman" charset="0"/>
                <a:ea typeface="+mn-ea"/>
                <a:cs typeface="+mn-cs"/>
              </a:rPr>
              <a:t>Det ska även bidra till att vi pratar mer med varandra om rädslan och utsattheten och minska känslan av skam av att ha blivit lurad. Du är inte ensam, prata med nära och kära i din omgivning.</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Vi diskuterar utifrån filmer och våra egna erfarenheter och kunskaper. Vi kommer att göra praktiska övningarna som ska hjälpa er att känna igen situationer där ni kan utsättas för bedrägerier och </a:t>
            </a:r>
            <a:r>
              <a:rPr lang="sv-SE" sz="1100" kern="1200" dirty="0" err="1">
                <a:solidFill>
                  <a:schemeClr val="tx1"/>
                </a:solidFill>
                <a:effectLst/>
                <a:latin typeface="Times New Roman" charset="0"/>
                <a:ea typeface="+mn-ea"/>
                <a:cs typeface="+mn-cs"/>
              </a:rPr>
              <a:t>och</a:t>
            </a:r>
            <a:r>
              <a:rPr lang="sv-SE" sz="1100" kern="1200" dirty="0">
                <a:solidFill>
                  <a:schemeClr val="tx1"/>
                </a:solidFill>
                <a:effectLst/>
                <a:latin typeface="Times New Roman" charset="0"/>
                <a:ea typeface="+mn-ea"/>
                <a:cs typeface="+mn-cs"/>
              </a:rPr>
              <a:t> hur man kan agera för att undvika att bli lurad.</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Våra mötesdagar bygger på ert engagemang och er vilja till att diskutera och dela med er av era erfarenheter. Genom reflektion och erfarenhet kan vi bli mer medvetna om vår kunskap. Är vi överens om att vi tillsammans gör så att dessa träffar blir så givande som möjligt!?</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Som mötesledare kommer jag att vägleda oss genom de tre avsnitten. Det kan komma tillfällen där jag kan komma att behöva föra oss åter till ämnet om vi funnit nya intressanta områden att prata om. Jag är mötesledare med en vilja att sprida kunskap, jag är inte bedrägeriexpert och kommer inte kunna besvara vissa av era frågeställningar. Jag kan i vissa fall söka svar på obesvarade frågor för att sedan återkoppla er till nästa tillfälle.  Är det okej med 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100" kern="1200" dirty="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426488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Varje mötestillfälle har ett tema:</a:t>
            </a:r>
          </a:p>
          <a:p>
            <a:r>
              <a:rPr lang="sv-SE" sz="1100" kern="1200" dirty="0">
                <a:solidFill>
                  <a:schemeClr val="tx1"/>
                </a:solidFill>
                <a:effectLst/>
                <a:latin typeface="Times New Roman" charset="0"/>
                <a:ea typeface="+mn-ea"/>
                <a:cs typeface="+mn-cs"/>
              </a:rPr>
              <a:t>Försök inte lura mig…</a:t>
            </a:r>
          </a:p>
          <a:p>
            <a:pPr lvl="0"/>
            <a:r>
              <a:rPr lang="sv-SE" sz="1100" kern="1200" dirty="0">
                <a:solidFill>
                  <a:schemeClr val="tx1"/>
                </a:solidFill>
                <a:effectLst/>
                <a:latin typeface="Times New Roman" charset="0"/>
                <a:ea typeface="+mn-ea"/>
                <a:cs typeface="+mn-cs"/>
              </a:rPr>
              <a:t>PÅ STAN – handlar om bedrägerier som sker på offentlig plats</a:t>
            </a:r>
          </a:p>
          <a:p>
            <a:pPr lvl="0"/>
            <a:r>
              <a:rPr lang="sv-SE" sz="1100" kern="1200" dirty="0">
                <a:solidFill>
                  <a:schemeClr val="tx1"/>
                </a:solidFill>
                <a:effectLst/>
                <a:latin typeface="Times New Roman" charset="0"/>
                <a:ea typeface="+mn-ea"/>
                <a:cs typeface="+mn-cs"/>
              </a:rPr>
              <a:t>I HEMMET – handlar om bedrägerier som sker vid eller i bostaden</a:t>
            </a:r>
          </a:p>
          <a:p>
            <a:pPr lvl="0"/>
            <a:r>
              <a:rPr lang="sv-SE" sz="1100" kern="1200" dirty="0">
                <a:solidFill>
                  <a:schemeClr val="tx1"/>
                </a:solidFill>
                <a:effectLst/>
                <a:latin typeface="Times New Roman" charset="0"/>
                <a:ea typeface="+mn-ea"/>
                <a:cs typeface="+mn-cs"/>
              </a:rPr>
              <a:t>PÅ NÄTET – handlar om bedrägerier som sker på nätet, via telefon eller e-post</a:t>
            </a:r>
          </a:p>
          <a:p>
            <a:pPr lvl="0"/>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Vid varje möte kommer vi att visa en film på mötestemat. Varje film innehåller olika avsnitt som visar på olika aktuella tillvägagångssätt. Genom att vi stannar upp och diskuterar olika händelser under filmens gång kommer vi lära oss av varandra och öka vår medvetenhet och förståelseför brottet. Med ökad kunskap och höjd medvetandegrad kommer ni stärka er förmåga att motstå denna typ av brott.</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Med dig hem från varje mötestillfälle får du en broschyr med bra tips och råd för att skydda dig mot bedrägerier. </a:t>
            </a:r>
          </a:p>
        </p:txBody>
      </p:sp>
    </p:spTree>
    <p:extLst>
      <p:ext uri="{BB962C8B-B14F-4D97-AF65-F5344CB8AC3E}">
        <p14:creationId xmlns:p14="http://schemas.microsoft.com/office/powerpoint/2010/main" val="199957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Du som mötesledare berättar i stort om hur dagens möte är upplagt. Berättar om vilket tema som kommer att avhandlas under just detta möte. Välj om alla deltagare ska presentera sig för varandra eller inte.</a:t>
            </a:r>
          </a:p>
        </p:txBody>
      </p:sp>
    </p:spTree>
    <p:extLst>
      <p:ext uri="{BB962C8B-B14F-4D97-AF65-F5344CB8AC3E}">
        <p14:creationId xmlns:p14="http://schemas.microsoft.com/office/powerpoint/2010/main" val="97471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En gärningsperson med uppsåt…</a:t>
            </a:r>
          </a:p>
          <a:p>
            <a:r>
              <a:rPr lang="sv-SE" sz="1100" kern="1200" dirty="0">
                <a:solidFill>
                  <a:schemeClr val="tx1"/>
                </a:solidFill>
                <a:effectLst/>
                <a:latin typeface="Times New Roman" charset="0"/>
                <a:ea typeface="+mn-ea"/>
                <a:cs typeface="+mn-cs"/>
              </a:rPr>
              <a:t>1.…vilseleder någon att göra något </a:t>
            </a:r>
          </a:p>
          <a:p>
            <a:r>
              <a:rPr lang="sv-SE" sz="1100" kern="1200" dirty="0">
                <a:solidFill>
                  <a:schemeClr val="tx1"/>
                </a:solidFill>
                <a:effectLst/>
                <a:latin typeface="Times New Roman" charset="0"/>
                <a:ea typeface="+mn-ea"/>
                <a:cs typeface="+mn-cs"/>
              </a:rPr>
              <a:t>2.…gärningspersonen tjänar ekonomiskt på det </a:t>
            </a:r>
          </a:p>
          <a:p>
            <a:r>
              <a:rPr lang="sv-SE" sz="1100" kern="1200" dirty="0">
                <a:solidFill>
                  <a:schemeClr val="tx1"/>
                </a:solidFill>
                <a:effectLst/>
                <a:latin typeface="Times New Roman" charset="0"/>
                <a:ea typeface="+mn-ea"/>
                <a:cs typeface="+mn-cs"/>
              </a:rPr>
              <a:t>3.…leder till ekonomisk skada för den som blir lurad.</a:t>
            </a:r>
          </a:p>
          <a:p>
            <a:r>
              <a:rPr lang="sv-SE" sz="1100" kern="1200" dirty="0">
                <a:solidFill>
                  <a:schemeClr val="tx1"/>
                </a:solidFill>
                <a:effectLst/>
                <a:latin typeface="Times New Roman" charset="0"/>
                <a:ea typeface="+mn-ea"/>
                <a:cs typeface="+mn-cs"/>
              </a:rPr>
              <a:t>Exempel på ett försök respektive fullbordat bedrägeri:</a:t>
            </a:r>
          </a:p>
          <a:p>
            <a:r>
              <a:rPr lang="sv-SE" sz="1100" kern="1200" dirty="0">
                <a:solidFill>
                  <a:schemeClr val="tx1"/>
                </a:solidFill>
                <a:effectLst/>
                <a:latin typeface="Times New Roman" charset="0"/>
                <a:ea typeface="+mn-ea"/>
                <a:cs typeface="+mn-cs"/>
              </a:rPr>
              <a:t>En gärningsperson kontaktar dig via telefon. Gärningspersonen uppger sig ringa från banken och informerar dig om att en större transaktion på ditt konto har upptäckts. För att avsluta transaktionen och återföra pengarna till ditt konto behöver personen dina inloggningsuppgifter och koder från din bankdosa. Det är bråttom med ärendet för att kunna återföra dina pengar.</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När du sedan…</a:t>
            </a:r>
          </a:p>
          <a:p>
            <a:r>
              <a:rPr lang="sv-SE" sz="1100" b="1" kern="1200" dirty="0">
                <a:solidFill>
                  <a:schemeClr val="tx1"/>
                </a:solidFill>
                <a:effectLst/>
                <a:latin typeface="Times New Roman" charset="0"/>
                <a:ea typeface="+mn-ea"/>
                <a:cs typeface="+mn-cs"/>
              </a:rPr>
              <a:t>Alternativ 1)</a:t>
            </a:r>
            <a:r>
              <a:rPr lang="sv-SE" sz="1100" kern="1200" dirty="0">
                <a:solidFill>
                  <a:schemeClr val="tx1"/>
                </a:solidFill>
                <a:effectLst/>
                <a:latin typeface="Times New Roman" charset="0"/>
                <a:ea typeface="+mn-ea"/>
                <a:cs typeface="+mn-cs"/>
              </a:rPr>
              <a:t> Avslutar samtalet genom att exempelvis lägga på luren är det ett </a:t>
            </a:r>
            <a:r>
              <a:rPr lang="sv-SE" sz="1100" b="1" i="1" kern="1200" dirty="0">
                <a:solidFill>
                  <a:schemeClr val="tx1"/>
                </a:solidFill>
                <a:effectLst/>
                <a:latin typeface="Times New Roman" charset="0"/>
                <a:ea typeface="+mn-ea"/>
                <a:cs typeface="+mn-cs"/>
              </a:rPr>
              <a:t>försök till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Alternativ 2)</a:t>
            </a:r>
            <a:r>
              <a:rPr lang="sv-SE" sz="1100" kern="1200" dirty="0">
                <a:solidFill>
                  <a:schemeClr val="tx1"/>
                </a:solidFill>
                <a:effectLst/>
                <a:latin typeface="Times New Roman" charset="0"/>
                <a:ea typeface="+mn-ea"/>
                <a:cs typeface="+mn-cs"/>
              </a:rPr>
              <a:t> Lämnar ut dina inloggningsuppgifter och koder och personen gör överförningar från ditt konto till ett annat är det ett </a:t>
            </a:r>
            <a:r>
              <a:rPr lang="sv-SE" sz="1100" b="1" i="1" kern="1200" dirty="0">
                <a:solidFill>
                  <a:schemeClr val="tx1"/>
                </a:solidFill>
                <a:effectLst/>
                <a:latin typeface="Times New Roman" charset="0"/>
                <a:ea typeface="+mn-ea"/>
                <a:cs typeface="+mn-cs"/>
              </a:rPr>
              <a:t>fullbordat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Genom Alternativ 1)</a:t>
            </a:r>
            <a:r>
              <a:rPr lang="sv-SE" sz="1100" kern="1200" dirty="0">
                <a:solidFill>
                  <a:schemeClr val="tx1"/>
                </a:solidFill>
                <a:effectLst/>
                <a:latin typeface="Times New Roman" charset="0"/>
                <a:ea typeface="+mn-ea"/>
                <a:cs typeface="+mn-cs"/>
              </a:rPr>
              <a:t> har gärningspersonen inte tjänat ekonomiskt på samtalet med dig och inte lyckades ta dina pengar, det blir då ett försök till brott. </a:t>
            </a:r>
          </a:p>
          <a:p>
            <a:r>
              <a:rPr lang="sv-SE" sz="1100" b="1" kern="1200" dirty="0">
                <a:solidFill>
                  <a:schemeClr val="tx1"/>
                </a:solidFill>
                <a:effectLst/>
                <a:latin typeface="Times New Roman" charset="0"/>
                <a:ea typeface="+mn-ea"/>
                <a:cs typeface="+mn-cs"/>
              </a:rPr>
              <a:t>Genom Alternativ 2)</a:t>
            </a:r>
            <a:r>
              <a:rPr lang="sv-SE" sz="1100" kern="1200" dirty="0">
                <a:solidFill>
                  <a:schemeClr val="tx1"/>
                </a:solidFill>
                <a:effectLst/>
                <a:latin typeface="Times New Roman" charset="0"/>
                <a:ea typeface="+mn-ea"/>
                <a:cs typeface="+mn-cs"/>
              </a:rPr>
              <a:t> har gärningspersonen tjänat ekonomiskt på det när dina pengar finns på någon annans konto och det har medfört en ekonomisk skada för dig som blivit lurad. Här har personen uppfyllt alla rekvisit för ett fullbordat brott: </a:t>
            </a:r>
          </a:p>
          <a:p>
            <a:pPr lvl="0"/>
            <a:r>
              <a:rPr lang="sv-SE" sz="1100" kern="1200" dirty="0">
                <a:solidFill>
                  <a:schemeClr val="tx1"/>
                </a:solidFill>
                <a:effectLst/>
                <a:latin typeface="Times New Roman" charset="0"/>
                <a:ea typeface="+mn-ea"/>
                <a:cs typeface="+mn-cs"/>
              </a:rPr>
              <a:t>haft </a:t>
            </a:r>
            <a:r>
              <a:rPr lang="sv-SE" sz="1100" b="1" i="1" kern="1200" dirty="0">
                <a:solidFill>
                  <a:schemeClr val="tx1"/>
                </a:solidFill>
                <a:effectLst/>
                <a:latin typeface="Times New Roman" charset="0"/>
                <a:ea typeface="+mn-ea"/>
                <a:cs typeface="+mn-cs"/>
              </a:rPr>
              <a:t>uppsåt</a:t>
            </a:r>
            <a:r>
              <a:rPr lang="sv-SE" sz="1100" kern="1200" dirty="0">
                <a:solidFill>
                  <a:schemeClr val="tx1"/>
                </a:solidFill>
                <a:effectLst/>
                <a:latin typeface="Times New Roman" charset="0"/>
                <a:ea typeface="+mn-ea"/>
                <a:cs typeface="+mn-cs"/>
              </a:rPr>
              <a:t> till brottet </a:t>
            </a:r>
          </a:p>
          <a:p>
            <a:pPr lvl="0"/>
            <a:r>
              <a:rPr lang="sv-SE" sz="1100" b="1" i="1" kern="1200" dirty="0">
                <a:solidFill>
                  <a:schemeClr val="tx1"/>
                </a:solidFill>
                <a:effectLst/>
                <a:latin typeface="Times New Roman" charset="0"/>
                <a:ea typeface="+mn-ea"/>
                <a:cs typeface="+mn-cs"/>
              </a:rPr>
              <a:t>vilselett</a:t>
            </a:r>
            <a:r>
              <a:rPr lang="sv-SE" sz="1100" kern="1200" dirty="0">
                <a:solidFill>
                  <a:schemeClr val="tx1"/>
                </a:solidFill>
                <a:effectLst/>
                <a:latin typeface="Times New Roman" charset="0"/>
                <a:ea typeface="+mn-ea"/>
                <a:cs typeface="+mn-cs"/>
              </a:rPr>
              <a:t> dig</a:t>
            </a:r>
          </a:p>
          <a:p>
            <a:pPr lvl="0"/>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vinning</a:t>
            </a:r>
            <a:r>
              <a:rPr lang="sv-SE" sz="1100" kern="1200" dirty="0">
                <a:solidFill>
                  <a:schemeClr val="tx1"/>
                </a:solidFill>
                <a:effectLst/>
                <a:latin typeface="Times New Roman" charset="0"/>
                <a:ea typeface="+mn-ea"/>
                <a:cs typeface="+mn-cs"/>
              </a:rPr>
              <a:t> för gärningsperson </a:t>
            </a:r>
          </a:p>
          <a:p>
            <a:pPr lvl="0"/>
            <a:r>
              <a:rPr lang="sv-SE" sz="1100" kern="1200" dirty="0">
                <a:solidFill>
                  <a:schemeClr val="tx1"/>
                </a:solidFill>
                <a:effectLst/>
                <a:latin typeface="Times New Roman" charset="0"/>
                <a:ea typeface="+mn-ea"/>
                <a:cs typeface="+mn-cs"/>
              </a:rPr>
              <a:t>och </a:t>
            </a:r>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skada</a:t>
            </a:r>
            <a:r>
              <a:rPr lang="sv-SE" sz="1100" kern="1200" dirty="0">
                <a:solidFill>
                  <a:schemeClr val="tx1"/>
                </a:solidFill>
                <a:effectLst/>
                <a:latin typeface="Times New Roman" charset="0"/>
                <a:ea typeface="+mn-ea"/>
                <a:cs typeface="+mn-cs"/>
              </a:rPr>
              <a:t> för dig</a:t>
            </a:r>
          </a:p>
        </p:txBody>
      </p:sp>
    </p:spTree>
    <p:extLst>
      <p:ext uri="{BB962C8B-B14F-4D97-AF65-F5344CB8AC3E}">
        <p14:creationId xmlns:p14="http://schemas.microsoft.com/office/powerpoint/2010/main" val="369242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Bedrägeribrottens utveckling</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”Var fjärde medborgare oroar sig för att bli lurad på nätet.”</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57286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Anmälda bedrägerier mot äldre</a:t>
            </a:r>
            <a:endParaRPr lang="sv-SE" sz="1100" kern="1200" dirty="0">
              <a:solidFill>
                <a:schemeClr val="tx1"/>
              </a:solidFill>
              <a:effectLst/>
              <a:latin typeface="Times New Roman" charset="0"/>
              <a:ea typeface="+mn-ea"/>
              <a:cs typeface="+mn-cs"/>
            </a:endParaRPr>
          </a:p>
          <a:p>
            <a:pPr lvl="0"/>
            <a:endParaRPr lang="sv-SE" sz="1100" kern="1200" dirty="0">
              <a:solidFill>
                <a:schemeClr val="tx1"/>
              </a:solidFill>
              <a:effectLst/>
              <a:latin typeface="Times New Roman" charset="0"/>
              <a:ea typeface="+mn-ea"/>
              <a:cs typeface="+mn-cs"/>
            </a:endParaRPr>
          </a:p>
          <a:p>
            <a:pPr lvl="0"/>
            <a:r>
              <a:rPr lang="sv-SE" sz="1100" b="1" kern="1200" dirty="0">
                <a:solidFill>
                  <a:schemeClr val="tx1"/>
                </a:solidFill>
                <a:effectLst/>
                <a:latin typeface="Times New Roman" charset="0"/>
                <a:ea typeface="+mn-ea"/>
                <a:cs typeface="+mn-cs"/>
              </a:rPr>
              <a:t>Stort mörkertal, </a:t>
            </a:r>
            <a:r>
              <a:rPr lang="sv-SE" sz="1100" kern="1200" dirty="0">
                <a:solidFill>
                  <a:schemeClr val="tx1"/>
                </a:solidFill>
                <a:effectLst/>
                <a:latin typeface="Times New Roman" charset="0"/>
                <a:ea typeface="+mn-ea"/>
                <a:cs typeface="+mn-cs"/>
              </a:rPr>
              <a:t>få anmäler brottet</a:t>
            </a: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340337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Diagrammet visar fördelningen av samtliga bedrägerier mot äldre eller funktionsnedsatt efter brottstyp. </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Social manipulation är ett samlingsnamn för romans-, investerings-, befogenhetsbedrägeri och andra bedrägerier där en förtroendesituation har missbrukats. I befogenhetsbedrägeri och andra bedrägerier ligger det som ökat mycket under 2023 och som kallas telefonbedrägerier.</a:t>
            </a:r>
          </a:p>
          <a:p>
            <a:r>
              <a:rPr lang="sv-SE" sz="1100" kern="1200" dirty="0">
                <a:solidFill>
                  <a:schemeClr val="tx1"/>
                </a:solidFill>
                <a:effectLst/>
                <a:latin typeface="Times New Roman" charset="0"/>
                <a:ea typeface="+mn-ea"/>
                <a:cs typeface="+mn-cs"/>
              </a:rPr>
              <a:t> </a:t>
            </a:r>
          </a:p>
          <a:p>
            <a:r>
              <a:rPr lang="sv-SE" sz="1100" kern="1200" dirty="0">
                <a:solidFill>
                  <a:schemeClr val="tx1"/>
                </a:solidFill>
                <a:effectLst/>
                <a:latin typeface="Times New Roman" charset="0"/>
                <a:ea typeface="+mn-ea"/>
                <a:cs typeface="+mn-cs"/>
              </a:rPr>
              <a:t>Äldre och funktionsnedsatt, definition</a:t>
            </a:r>
            <a:r>
              <a:rPr lang="sv-SE" sz="1100" i="1" kern="1200" dirty="0">
                <a:solidFill>
                  <a:schemeClr val="tx1"/>
                </a:solidFill>
                <a:effectLst/>
                <a:latin typeface="Times New Roman" charset="0"/>
                <a:ea typeface="+mn-ea"/>
                <a:cs typeface="+mn-cs"/>
              </a:rPr>
              <a:t>: Person som blivit utsatt för brott på grund av hög ålder, eller som uppfattats ha nedsatt motståndskraft till följd av hög ålder, fysiskt eller psykiskt funktionshinder, vilket gärningspersonen har utnyttjat. Med hög ålder avses generellt sett personer 65 år eller äldre. </a:t>
            </a:r>
            <a:r>
              <a:rPr lang="sv-SE" sz="1100" kern="1200" dirty="0">
                <a:solidFill>
                  <a:schemeClr val="tx1"/>
                </a:solidFill>
                <a:effectLst/>
                <a:latin typeface="Times New Roman" charset="0"/>
                <a:ea typeface="+mn-ea"/>
                <a:cs typeface="+mn-cs"/>
              </a:rPr>
              <a:t>(Brå)</a:t>
            </a:r>
          </a:p>
          <a:p>
            <a:r>
              <a:rPr lang="sv-SE" sz="1100" kern="1200" dirty="0">
                <a:solidFill>
                  <a:schemeClr val="tx1"/>
                </a:solidFill>
                <a:effectLst/>
                <a:latin typeface="Times New Roman" charset="0"/>
                <a:ea typeface="+mn-ea"/>
                <a:cs typeface="+mn-cs"/>
              </a:rPr>
              <a:t> </a:t>
            </a:r>
          </a:p>
          <a:p>
            <a:r>
              <a:rPr lang="sv-SE" sz="1100" kern="1200" dirty="0">
                <a:solidFill>
                  <a:schemeClr val="tx1"/>
                </a:solidFill>
                <a:effectLst/>
                <a:latin typeface="Times New Roman" charset="0"/>
                <a:ea typeface="+mn-ea"/>
                <a:cs typeface="+mn-cs"/>
              </a:rPr>
              <a:t>Personen ska ha drabbats </a:t>
            </a:r>
            <a:r>
              <a:rPr lang="sv-SE" sz="1100" i="1" kern="1200" dirty="0">
                <a:solidFill>
                  <a:schemeClr val="tx1"/>
                </a:solidFill>
                <a:effectLst/>
                <a:latin typeface="Times New Roman" charset="0"/>
                <a:ea typeface="+mn-ea"/>
                <a:cs typeface="+mn-cs"/>
              </a:rPr>
              <a:t>på grund av </a:t>
            </a:r>
            <a:r>
              <a:rPr lang="sv-SE" sz="1100" kern="1200" dirty="0">
                <a:solidFill>
                  <a:schemeClr val="tx1"/>
                </a:solidFill>
                <a:effectLst/>
                <a:latin typeface="Times New Roman" charset="0"/>
                <a:ea typeface="+mn-ea"/>
                <a:cs typeface="+mn-cs"/>
              </a:rPr>
              <a:t>hög ålder (över 65), fysisk eller psykiskt funktionshinder samt att gärningspersonen ska ha utnyttjat detta.</a:t>
            </a: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300012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Var och när sker de flesta bedrägerierna mot äldre?</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Flest bedrägerier sker i storstadslänen. Oavsett i vilken stad brottet har skett, är det mycket tydligt att det är större matbutikskedjor med uttagsautomat och intilliggande parkeringsplats som utgör gärningspersonernas val av miljö för att söka potentiella brottsoffer.</a:t>
            </a:r>
          </a:p>
          <a:p>
            <a:r>
              <a:rPr lang="sv-SE" sz="1100" kern="1200" dirty="0">
                <a:solidFill>
                  <a:schemeClr val="tx1"/>
                </a:solidFill>
                <a:effectLst/>
                <a:latin typeface="Times New Roman" charset="0"/>
                <a:ea typeface="+mn-ea"/>
                <a:cs typeface="+mn-cs"/>
              </a:rPr>
              <a:t>Avståndet till stadens centrum och bostadsområdet påverkar också valet, ju närmare centrum och bostäder desto mer attraktivt för gärningspersonerna. Målsökning startar redan i butiken varefter gärningspersonerna kan följa efter brottsoffret för att få tillfälle att genomföra stöld av plånbok eller kort I vissa fall följer gärningspersoner med fram till bostaden och tar kontakt utanför på gatan eller i trapphuset.</a:t>
            </a:r>
          </a:p>
          <a:p>
            <a:r>
              <a:rPr lang="sv-SE" sz="1100" kern="1200" dirty="0">
                <a:solidFill>
                  <a:schemeClr val="tx1"/>
                </a:solidFill>
                <a:effectLst/>
                <a:latin typeface="Times New Roman" charset="0"/>
                <a:ea typeface="+mn-ea"/>
                <a:cs typeface="+mn-cs"/>
              </a:rPr>
              <a:t>Koncentrationen av bedrägerier mot äldre är vardagar mitt på dagen. Det är helt naturligt eftersom äldre rör sig i offentlig miljö vid den tidpunkt som sammanfaller med den dagliga rutinen och att upplevelsen av trygghet är större mitt på dagen. En annan orsak till att gärningspersonerna föredrar vardagar kan också vara att den sociala kontrollen i samhället är lägre på vardagar eftersom grannar och släkt arbetar.</a:t>
            </a:r>
          </a:p>
          <a:p>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Vilka är gärningspersonerna som genomför bedrägerierna?</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Det finns inget tydligt mönster på hur en gärningsperson ser ut, utan det gäller att vara uppmärksam i situationen. Gärningspersonerna kan vara både kvinnor och män. De kan uppträda ensamt eller i par. Det är inte ovanligt att det är en kvinna och en man som utför bedrägeriet tillsammans.</a:t>
            </a:r>
          </a:p>
          <a:p>
            <a:r>
              <a:rPr lang="sv-SE" sz="1100" kern="1200" dirty="0">
                <a:solidFill>
                  <a:schemeClr val="tx1"/>
                </a:solidFill>
                <a:effectLst/>
                <a:latin typeface="Times New Roman" charset="0"/>
                <a:ea typeface="+mn-ea"/>
                <a:cs typeface="+mn-cs"/>
              </a:rPr>
              <a:t>Många brottsoffer tror att det är en ensam gärningsperson men det överensstämmer inte med verkligheten. Oftast arbetar gärningspersonerna tillsammans två till tre, men brottsoffret uppfattar inte att det sker ett samarbete mellan flera gärningspersoner för att genomföra brottet. Det kanske heller inte ens är möjligt för brottsoffret att få syn på de andra medgärnings-personerna.</a:t>
            </a:r>
          </a:p>
          <a:p>
            <a:endParaRPr lang="sv-SE" sz="110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340204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7656" name="Rectangle 1032"/>
          <p:cNvSpPr>
            <a:spLocks noChangeArrowheads="1"/>
          </p:cNvSpPr>
          <p:nvPr/>
        </p:nvSpPr>
        <p:spPr bwMode="auto">
          <a:xfrm>
            <a:off x="8619393" y="5217584"/>
            <a:ext cx="375138"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200" tIns="39396" rIns="80200" bIns="39396">
            <a:spAutoFit/>
          </a:bodyPr>
          <a:lstStyle/>
          <a:p>
            <a:pPr>
              <a:spcBef>
                <a:spcPct val="50000"/>
              </a:spcBef>
            </a:pPr>
            <a:fld id="{6077BA2F-4F97-47ED-BC04-84ECAD999CBA}" type="slidenum">
              <a:rPr lang="sv-SE" sz="1100">
                <a:solidFill>
                  <a:schemeClr val="bg1"/>
                </a:solidFill>
              </a:rPr>
              <a:pPr>
                <a:spcBef>
                  <a:spcPct val="50000"/>
                </a:spcBef>
              </a:pPr>
              <a:t>‹#›</a:t>
            </a:fld>
            <a:endParaRPr lang="sv-SE" sz="1100"/>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91" y="190800"/>
            <a:ext cx="763731" cy="1072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286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71139" y="317500"/>
            <a:ext cx="1921120" cy="45720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03385" y="317500"/>
            <a:ext cx="5627077" cy="45720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06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Languagetext_Bildbakgrund"/>
          <p:cNvSpPr txBox="1">
            <a:spLocks noChangeArrowheads="1"/>
          </p:cNvSpPr>
          <p:nvPr userDrawn="1"/>
        </p:nvSpPr>
        <p:spPr bwMode="auto">
          <a:xfrm>
            <a:off x="2851200" y="5382000"/>
            <a:ext cx="5625969" cy="192000"/>
          </a:xfrm>
          <a:prstGeom prst="rect">
            <a:avLst/>
          </a:prstGeom>
          <a:noFill/>
          <a:ln w="12700">
            <a:noFill/>
            <a:miter lim="800000"/>
            <a:headEnd/>
            <a:tailEnd/>
          </a:ln>
          <a:effectLst/>
        </p:spPr>
        <p:txBody>
          <a:bodyPr lIns="0" tIns="41479" rIns="79767" bIns="0"/>
          <a:lstStyle/>
          <a:p>
            <a:pPr algn="r"/>
            <a:endParaRPr lang="sv-SE" sz="1200" dirty="0">
              <a:solidFill>
                <a:srgbClr val="003B79"/>
              </a:solidFill>
              <a:latin typeface="Times New Roman" pitchFamily="18" charset="0"/>
              <a:cs typeface="Times New Roman" pitchFamily="18" charset="0"/>
            </a:endParaRPr>
          </a:p>
        </p:txBody>
      </p:sp>
    </p:spTree>
    <p:extLst>
      <p:ext uri="{BB962C8B-B14F-4D97-AF65-F5344CB8AC3E}">
        <p14:creationId xmlns:p14="http://schemas.microsoft.com/office/powerpoint/2010/main" val="170523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35" y="3672417"/>
            <a:ext cx="7772400" cy="1135063"/>
          </a:xfrm>
        </p:spPr>
        <p:txBody>
          <a:bodyPr anchor="t"/>
          <a:lstStyle>
            <a:lvl1pPr algn="l">
              <a:defRPr sz="3500" b="1" cap="all"/>
            </a:lvl1pPr>
          </a:lstStyle>
          <a:p>
            <a:r>
              <a:rPr lang="sv-SE"/>
              <a:t>Klicka här för att ändra format</a:t>
            </a:r>
          </a:p>
        </p:txBody>
      </p:sp>
      <p:sp>
        <p:nvSpPr>
          <p:cNvPr id="3" name="Platshållare för text 2"/>
          <p:cNvSpPr>
            <a:spLocks noGrp="1"/>
          </p:cNvSpPr>
          <p:nvPr>
            <p:ph type="body" idx="1"/>
          </p:nvPr>
        </p:nvSpPr>
        <p:spPr>
          <a:xfrm>
            <a:off x="722435" y="2422261"/>
            <a:ext cx="7772400" cy="1250156"/>
          </a:xfrm>
        </p:spPr>
        <p:txBody>
          <a:bodyPr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271297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03385" y="1345332"/>
            <a:ext cx="3748454"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92515" y="1345332"/>
            <a:ext cx="3799743"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7852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28865"/>
            <a:ext cx="8229600" cy="9525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279261"/>
            <a:ext cx="4040066"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812396"/>
            <a:ext cx="4040066"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270" y="1279261"/>
            <a:ext cx="4041531"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270" y="1812396"/>
            <a:ext cx="4041531"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7309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55559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2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27542"/>
            <a:ext cx="3008435" cy="968375"/>
          </a:xfrm>
        </p:spPr>
        <p:txBody>
          <a:bodyPr anchor="b"/>
          <a:lstStyle>
            <a:lvl1pPr algn="l">
              <a:defRPr sz="1800" b="1"/>
            </a:lvl1pPr>
          </a:lstStyle>
          <a:p>
            <a:r>
              <a:rPr lang="sv-SE"/>
              <a:t>Klicka här för att ändra format</a:t>
            </a:r>
          </a:p>
        </p:txBody>
      </p:sp>
      <p:sp>
        <p:nvSpPr>
          <p:cNvPr id="3" name="Platshållare för innehåll 2"/>
          <p:cNvSpPr>
            <a:spLocks noGrp="1"/>
          </p:cNvSpPr>
          <p:nvPr>
            <p:ph idx="1"/>
          </p:nvPr>
        </p:nvSpPr>
        <p:spPr>
          <a:xfrm>
            <a:off x="3575538" y="227542"/>
            <a:ext cx="5111262" cy="4718190"/>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195917"/>
            <a:ext cx="3008435" cy="3533791"/>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Klicka här för att ändra format på bakgrundstexten</a:t>
            </a:r>
          </a:p>
        </p:txBody>
      </p:sp>
    </p:spTree>
    <p:extLst>
      <p:ext uri="{BB962C8B-B14F-4D97-AF65-F5344CB8AC3E}">
        <p14:creationId xmlns:p14="http://schemas.microsoft.com/office/powerpoint/2010/main" val="352172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166" y="4000500"/>
            <a:ext cx="5486400" cy="472282"/>
          </a:xfrm>
        </p:spPr>
        <p:txBody>
          <a:bodyPr anchor="b"/>
          <a:lstStyle>
            <a:lvl1pPr algn="l">
              <a:defRPr sz="1800" b="1"/>
            </a:lvl1pPr>
          </a:lstStyle>
          <a:p>
            <a:r>
              <a:rPr lang="sv-SE"/>
              <a:t>Klicka här för att ändra format</a:t>
            </a:r>
          </a:p>
        </p:txBody>
      </p:sp>
      <p:sp>
        <p:nvSpPr>
          <p:cNvPr id="3" name="Platshållare för bild 2"/>
          <p:cNvSpPr>
            <a:spLocks noGrp="1"/>
          </p:cNvSpPr>
          <p:nvPr>
            <p:ph type="pic" idx="1"/>
          </p:nvPr>
        </p:nvSpPr>
        <p:spPr>
          <a:xfrm>
            <a:off x="1792166" y="510646"/>
            <a:ext cx="5486400" cy="3429000"/>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endParaRPr lang="sv-SE"/>
          </a:p>
        </p:txBody>
      </p:sp>
      <p:sp>
        <p:nvSpPr>
          <p:cNvPr id="4" name="Platshållare för text 3"/>
          <p:cNvSpPr>
            <a:spLocks noGrp="1"/>
          </p:cNvSpPr>
          <p:nvPr>
            <p:ph type="body" sz="half" idx="2"/>
          </p:nvPr>
        </p:nvSpPr>
        <p:spPr>
          <a:xfrm>
            <a:off x="1792166" y="4472782"/>
            <a:ext cx="5486400" cy="544958"/>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Klicka här för att ändra format på bakgrundstexten</a:t>
            </a:r>
          </a:p>
        </p:txBody>
      </p:sp>
    </p:spTree>
    <p:extLst>
      <p:ext uri="{BB962C8B-B14F-4D97-AF65-F5344CB8AC3E}">
        <p14:creationId xmlns:p14="http://schemas.microsoft.com/office/powerpoint/2010/main" val="413760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3385" y="317500"/>
            <a:ext cx="768887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814" tIns="39396" rIns="63814" bIns="39396" numCol="1" anchor="ctr" anchorCtr="0" compatLnSpc="1">
            <a:prstTxWarp prst="textNoShape">
              <a:avLst/>
            </a:prstTxWarp>
          </a:bodyPr>
          <a:lstStyle/>
          <a:p>
            <a:pPr lvl="0"/>
            <a:r>
              <a:rPr lang="sv-SE" dirty="0"/>
              <a:t>Rubrikområde</a:t>
            </a:r>
          </a:p>
        </p:txBody>
      </p:sp>
      <p:sp>
        <p:nvSpPr>
          <p:cNvPr id="1027" name="Rectangle 3"/>
          <p:cNvSpPr>
            <a:spLocks noGrp="1" noChangeArrowheads="1"/>
          </p:cNvSpPr>
          <p:nvPr>
            <p:ph type="body" idx="1"/>
          </p:nvPr>
        </p:nvSpPr>
        <p:spPr bwMode="auto">
          <a:xfrm>
            <a:off x="703385" y="1332177"/>
            <a:ext cx="7687384" cy="355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195" tIns="39396" rIns="70195" bIns="39396" numCol="1" anchor="t" anchorCtr="0" compatLnSpc="1">
            <a:prstTxWarp prst="textNoShape">
              <a:avLst/>
            </a:prstTxWarp>
          </a:bodyPr>
          <a:lstStyle/>
          <a:p>
            <a:pPr lvl="0"/>
            <a:r>
              <a:rPr lang="sv-SE"/>
              <a:t>Nivå ett</a:t>
            </a:r>
          </a:p>
          <a:p>
            <a:pPr lvl="1"/>
            <a:r>
              <a:rPr lang="sv-SE"/>
              <a:t>Nivå två</a:t>
            </a:r>
          </a:p>
          <a:p>
            <a:pPr lvl="2"/>
            <a:r>
              <a:rPr lang="sv-SE"/>
              <a:t>Nivå tre</a:t>
            </a:r>
          </a:p>
          <a:p>
            <a:pPr lvl="4"/>
            <a:endParaRPr lang="sv-SE"/>
          </a:p>
        </p:txBody>
      </p:sp>
      <p:sp>
        <p:nvSpPr>
          <p:cNvPr id="1032" name="Rectangle 8"/>
          <p:cNvSpPr>
            <a:spLocks noChangeArrowheads="1"/>
          </p:cNvSpPr>
          <p:nvPr/>
        </p:nvSpPr>
        <p:spPr bwMode="auto">
          <a:xfrm>
            <a:off x="8619393" y="5217584"/>
            <a:ext cx="375138"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200" tIns="39396" rIns="80200" bIns="39396">
            <a:spAutoFit/>
          </a:bodyPr>
          <a:lstStyle/>
          <a:p>
            <a:pPr>
              <a:spcBef>
                <a:spcPct val="50000"/>
              </a:spcBef>
            </a:pPr>
            <a:fld id="{FE9CE125-4B7D-4DAD-AFDF-FC7D0B70E349}" type="slidenum">
              <a:rPr lang="sv-SE" sz="1100"/>
              <a:pPr>
                <a:spcBef>
                  <a:spcPct val="50000"/>
                </a:spcBef>
              </a:pPr>
              <a:t>‹#›</a:t>
            </a:fld>
            <a:endParaRPr lang="sv-SE" sz="1100"/>
          </a:p>
        </p:txBody>
      </p:sp>
      <p:sp>
        <p:nvSpPr>
          <p:cNvPr id="1038" name="Languagetext_Bildbakgrund"/>
          <p:cNvSpPr txBox="1">
            <a:spLocks noChangeArrowheads="1"/>
          </p:cNvSpPr>
          <p:nvPr/>
        </p:nvSpPr>
        <p:spPr bwMode="auto">
          <a:xfrm>
            <a:off x="2236431" y="5412053"/>
            <a:ext cx="225969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sv-SE" sz="1000" dirty="0"/>
              <a:t> </a:t>
            </a:r>
          </a:p>
        </p:txBody>
      </p:sp>
      <p:sp>
        <p:nvSpPr>
          <p:cNvPr id="1045" name="Blue_line"/>
          <p:cNvSpPr>
            <a:spLocks noChangeShapeType="1"/>
          </p:cNvSpPr>
          <p:nvPr/>
        </p:nvSpPr>
        <p:spPr bwMode="auto">
          <a:xfrm>
            <a:off x="2236431" y="5349875"/>
            <a:ext cx="6154338" cy="0"/>
          </a:xfrm>
          <a:prstGeom prst="line">
            <a:avLst/>
          </a:prstGeom>
          <a:noFill/>
          <a:ln w="57150">
            <a:solidFill>
              <a:srgbClr val="1862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sp>
        <p:nvSpPr>
          <p:cNvPr id="10" name="DateText_Bildbakgrund"/>
          <p:cNvSpPr txBox="1">
            <a:spLocks noChangeArrowheads="1"/>
          </p:cNvSpPr>
          <p:nvPr/>
        </p:nvSpPr>
        <p:spPr bwMode="auto">
          <a:xfrm>
            <a:off x="2851200" y="5382000"/>
            <a:ext cx="5625969" cy="2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1479" rIns="79767" bIns="41479">
            <a:spAutoFit/>
          </a:bodyPr>
          <a:lstStyle/>
          <a:p>
            <a:pPr algn="r"/>
            <a:endParaRPr lang="sv-SE" sz="1000" dirty="0">
              <a:latin typeface="Times New Roman" pitchFamily="18" charset="0"/>
              <a:cs typeface="Times New Roman" pitchFamily="18" charset="0"/>
            </a:endParaRPr>
          </a:p>
        </p:txBody>
      </p:sp>
      <p:pic>
        <p:nvPicPr>
          <p:cNvPr id="11" name="Bildobjekt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2400" y="4845600"/>
            <a:ext cx="1742400" cy="6497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800" b="1">
          <a:solidFill>
            <a:srgbClr val="1862AB"/>
          </a:solidFill>
          <a:latin typeface="+mj-lt"/>
          <a:ea typeface="+mj-ea"/>
          <a:cs typeface="+mj-cs"/>
        </a:defRPr>
      </a:lvl1pPr>
      <a:lvl2pPr algn="l" rtl="0" eaLnBrk="0" fontAlgn="base" hangingPunct="0">
        <a:spcBef>
          <a:spcPct val="0"/>
        </a:spcBef>
        <a:spcAft>
          <a:spcPct val="0"/>
        </a:spcAft>
        <a:defRPr sz="2800" b="1">
          <a:solidFill>
            <a:srgbClr val="1862A8"/>
          </a:solidFill>
          <a:latin typeface="Arial" charset="0"/>
        </a:defRPr>
      </a:lvl2pPr>
      <a:lvl3pPr algn="l" rtl="0" eaLnBrk="0" fontAlgn="base" hangingPunct="0">
        <a:spcBef>
          <a:spcPct val="0"/>
        </a:spcBef>
        <a:spcAft>
          <a:spcPct val="0"/>
        </a:spcAft>
        <a:defRPr sz="2800" b="1">
          <a:solidFill>
            <a:srgbClr val="1862A8"/>
          </a:solidFill>
          <a:latin typeface="Arial" charset="0"/>
        </a:defRPr>
      </a:lvl3pPr>
      <a:lvl4pPr algn="l" rtl="0" eaLnBrk="0" fontAlgn="base" hangingPunct="0">
        <a:spcBef>
          <a:spcPct val="0"/>
        </a:spcBef>
        <a:spcAft>
          <a:spcPct val="0"/>
        </a:spcAft>
        <a:defRPr sz="2800" b="1">
          <a:solidFill>
            <a:srgbClr val="1862A8"/>
          </a:solidFill>
          <a:latin typeface="Arial" charset="0"/>
        </a:defRPr>
      </a:lvl4pPr>
      <a:lvl5pPr algn="l" rtl="0" eaLnBrk="0" fontAlgn="base" hangingPunct="0">
        <a:spcBef>
          <a:spcPct val="0"/>
        </a:spcBef>
        <a:spcAft>
          <a:spcPct val="0"/>
        </a:spcAft>
        <a:defRPr sz="2800" b="1">
          <a:solidFill>
            <a:srgbClr val="1862A8"/>
          </a:solidFill>
          <a:latin typeface="Arial" charset="0"/>
        </a:defRPr>
      </a:lvl5pPr>
      <a:lvl6pPr marL="405216" algn="l" rtl="0" eaLnBrk="0" fontAlgn="base" hangingPunct="0">
        <a:spcBef>
          <a:spcPct val="0"/>
        </a:spcBef>
        <a:spcAft>
          <a:spcPct val="0"/>
        </a:spcAft>
        <a:defRPr sz="2800" b="1">
          <a:solidFill>
            <a:srgbClr val="1862A8"/>
          </a:solidFill>
          <a:latin typeface="Arial" charset="0"/>
        </a:defRPr>
      </a:lvl6pPr>
      <a:lvl7pPr marL="810433" algn="l" rtl="0" eaLnBrk="0" fontAlgn="base" hangingPunct="0">
        <a:spcBef>
          <a:spcPct val="0"/>
        </a:spcBef>
        <a:spcAft>
          <a:spcPct val="0"/>
        </a:spcAft>
        <a:defRPr sz="2800" b="1">
          <a:solidFill>
            <a:srgbClr val="1862A8"/>
          </a:solidFill>
          <a:latin typeface="Arial" charset="0"/>
        </a:defRPr>
      </a:lvl7pPr>
      <a:lvl8pPr marL="1215649" algn="l" rtl="0" eaLnBrk="0" fontAlgn="base" hangingPunct="0">
        <a:spcBef>
          <a:spcPct val="0"/>
        </a:spcBef>
        <a:spcAft>
          <a:spcPct val="0"/>
        </a:spcAft>
        <a:defRPr sz="2800" b="1">
          <a:solidFill>
            <a:srgbClr val="1862A8"/>
          </a:solidFill>
          <a:latin typeface="Arial" charset="0"/>
        </a:defRPr>
      </a:lvl8pPr>
      <a:lvl9pPr marL="1620865" algn="l" rtl="0" eaLnBrk="0" fontAlgn="base" hangingPunct="0">
        <a:spcBef>
          <a:spcPct val="0"/>
        </a:spcBef>
        <a:spcAft>
          <a:spcPct val="0"/>
        </a:spcAft>
        <a:defRPr sz="2800" b="1">
          <a:solidFill>
            <a:srgbClr val="1862A8"/>
          </a:solidFill>
          <a:latin typeface="Arial" charset="0"/>
        </a:defRPr>
      </a:lvl9pPr>
    </p:titleStyle>
    <p:bodyStyle>
      <a:lvl1pPr marL="168840" indent="-168840" algn="l" rtl="0" eaLnBrk="0" fontAlgn="base" hangingPunct="0">
        <a:spcBef>
          <a:spcPct val="20000"/>
        </a:spcBef>
        <a:spcAft>
          <a:spcPct val="0"/>
        </a:spcAft>
        <a:buSzPct val="100000"/>
        <a:buChar char="•"/>
        <a:defRPr sz="2100">
          <a:solidFill>
            <a:schemeClr val="tx1"/>
          </a:solidFill>
          <a:latin typeface="+mn-lt"/>
          <a:ea typeface="+mn-ea"/>
          <a:cs typeface="+mn-cs"/>
        </a:defRPr>
      </a:lvl1pPr>
      <a:lvl2pPr marL="590941" indent="-168840" algn="l" rtl="0" eaLnBrk="0" fontAlgn="base" hangingPunct="0">
        <a:spcBef>
          <a:spcPct val="20000"/>
        </a:spcBef>
        <a:spcAft>
          <a:spcPct val="0"/>
        </a:spcAft>
        <a:buSzPct val="100000"/>
        <a:buChar char="–"/>
        <a:defRPr sz="1800">
          <a:solidFill>
            <a:srgbClr val="4D4D4D"/>
          </a:solidFill>
          <a:latin typeface="+mn-lt"/>
        </a:defRPr>
      </a:lvl2pPr>
      <a:lvl3pPr marL="1046809" indent="-202608" algn="l" rtl="0" eaLnBrk="0" fontAlgn="base" hangingPunct="0">
        <a:spcBef>
          <a:spcPct val="20000"/>
        </a:spcBef>
        <a:spcAft>
          <a:spcPct val="0"/>
        </a:spcAft>
        <a:buSzPct val="100000"/>
        <a:buChar char="•"/>
        <a:defRPr sz="1400">
          <a:solidFill>
            <a:srgbClr val="4D4D4D"/>
          </a:solidFill>
          <a:latin typeface="+mn-lt"/>
        </a:defRPr>
      </a:lvl3pPr>
      <a:lvl4pPr marL="1418257" indent="-202608" algn="l" rtl="0" eaLnBrk="0" fontAlgn="base" hangingPunct="0">
        <a:spcBef>
          <a:spcPct val="20000"/>
        </a:spcBef>
        <a:spcAft>
          <a:spcPct val="0"/>
        </a:spcAft>
        <a:buSzPct val="100000"/>
        <a:buChar char="–"/>
        <a:defRPr sz="1200">
          <a:solidFill>
            <a:schemeClr val="tx1"/>
          </a:solidFill>
          <a:latin typeface="+mn-lt"/>
        </a:defRPr>
      </a:lvl4pPr>
      <a:lvl5pPr marL="1823474" indent="-202608" algn="l" rtl="0" eaLnBrk="0" fontAlgn="base" hangingPunct="0">
        <a:spcBef>
          <a:spcPct val="20000"/>
        </a:spcBef>
        <a:spcAft>
          <a:spcPct val="0"/>
        </a:spcAft>
        <a:buSzPct val="100000"/>
        <a:buChar char="»"/>
        <a:defRPr sz="1200">
          <a:solidFill>
            <a:schemeClr val="tx1"/>
          </a:solidFill>
          <a:latin typeface="+mn-lt"/>
        </a:defRPr>
      </a:lvl5pPr>
      <a:lvl6pPr marL="2228690" indent="-202608" algn="l" rtl="0" eaLnBrk="0" fontAlgn="base" hangingPunct="0">
        <a:spcBef>
          <a:spcPct val="20000"/>
        </a:spcBef>
        <a:spcAft>
          <a:spcPct val="0"/>
        </a:spcAft>
        <a:buSzPct val="100000"/>
        <a:buChar char="»"/>
        <a:defRPr sz="1200">
          <a:solidFill>
            <a:schemeClr val="tx1"/>
          </a:solidFill>
          <a:latin typeface="+mn-lt"/>
        </a:defRPr>
      </a:lvl6pPr>
      <a:lvl7pPr marL="2633906" indent="-202608" algn="l" rtl="0" eaLnBrk="0" fontAlgn="base" hangingPunct="0">
        <a:spcBef>
          <a:spcPct val="20000"/>
        </a:spcBef>
        <a:spcAft>
          <a:spcPct val="0"/>
        </a:spcAft>
        <a:buSzPct val="100000"/>
        <a:buChar char="»"/>
        <a:defRPr sz="1200">
          <a:solidFill>
            <a:schemeClr val="tx1"/>
          </a:solidFill>
          <a:latin typeface="+mn-lt"/>
        </a:defRPr>
      </a:lvl7pPr>
      <a:lvl8pPr marL="3039123" indent="-202608" algn="l" rtl="0" eaLnBrk="0" fontAlgn="base" hangingPunct="0">
        <a:spcBef>
          <a:spcPct val="20000"/>
        </a:spcBef>
        <a:spcAft>
          <a:spcPct val="0"/>
        </a:spcAft>
        <a:buSzPct val="100000"/>
        <a:buChar char="»"/>
        <a:defRPr sz="1200">
          <a:solidFill>
            <a:schemeClr val="tx1"/>
          </a:solidFill>
          <a:latin typeface="+mn-lt"/>
        </a:defRPr>
      </a:lvl8pPr>
      <a:lvl9pPr marL="3444339" indent="-202608" algn="l" rtl="0" eaLnBrk="0" fontAlgn="base" hangingPunct="0">
        <a:spcBef>
          <a:spcPct val="20000"/>
        </a:spcBef>
        <a:spcAft>
          <a:spcPct val="0"/>
        </a:spcAft>
        <a:buSzPct val="100000"/>
        <a:buChar char="»"/>
        <a:defRPr sz="1200">
          <a:solidFill>
            <a:schemeClr val="tx1"/>
          </a:solidFill>
          <a:latin typeface="+mn-lt"/>
        </a:defRPr>
      </a:lvl9pPr>
    </p:bodyStyle>
    <p:otherStyle>
      <a:defPPr>
        <a:defRPr lang="sv-SE"/>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t="18790" b="33902"/>
          <a:stretch/>
        </p:blipFill>
        <p:spPr>
          <a:xfrm>
            <a:off x="1830" y="3111500"/>
            <a:ext cx="9144000" cy="2603500"/>
          </a:xfrm>
          <a:prstGeom prst="rect">
            <a:avLst/>
          </a:prstGeom>
        </p:spPr>
      </p:pic>
      <p:sp>
        <p:nvSpPr>
          <p:cNvPr id="30728" name="Platshållare för text 1"/>
          <p:cNvSpPr>
            <a:spLocks/>
          </p:cNvSpPr>
          <p:nvPr/>
        </p:nvSpPr>
        <p:spPr bwMode="auto">
          <a:xfrm>
            <a:off x="638031" y="2253001"/>
            <a:ext cx="7656229" cy="42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53" tIns="31907" rIns="15953" bIns="31907"/>
          <a:lstStyle/>
          <a:p>
            <a:pPr defTabSz="405216" eaLnBrk="1" hangingPunct="1">
              <a:lnSpc>
                <a:spcPts val="2216"/>
              </a:lnSpc>
            </a:pPr>
            <a:r>
              <a:rPr lang="sv-SE" sz="1900" dirty="0">
                <a:solidFill>
                  <a:schemeClr val="bg2"/>
                </a:solidFill>
              </a:rPr>
              <a:t>Ett mötespaket om hur äldre personer kan skydda sig mot bedrägerier</a:t>
            </a:r>
          </a:p>
        </p:txBody>
      </p:sp>
      <p:sp>
        <p:nvSpPr>
          <p:cNvPr id="30729" name="Platshållare för text 1"/>
          <p:cNvSpPr>
            <a:spLocks/>
          </p:cNvSpPr>
          <p:nvPr/>
        </p:nvSpPr>
        <p:spPr bwMode="auto">
          <a:xfrm>
            <a:off x="633046" y="1206501"/>
            <a:ext cx="6963508" cy="106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53" tIns="31907" rIns="15953" bIns="31907" anchor="b"/>
          <a:lstStyle/>
          <a:p>
            <a:pPr defTabSz="405216" eaLnBrk="1" hangingPunct="1">
              <a:lnSpc>
                <a:spcPts val="3102"/>
              </a:lnSpc>
            </a:pPr>
            <a:r>
              <a:rPr lang="sv-SE" sz="4000" b="1" dirty="0">
                <a:solidFill>
                  <a:srgbClr val="1862AB"/>
                </a:solidFill>
                <a:latin typeface="+mj-lt"/>
                <a:ea typeface="Open Sans" panose="020B0606030504020204" pitchFamily="34" charset="0"/>
                <a:cs typeface="Open Sans" panose="020B0606030504020204" pitchFamily="34" charset="0"/>
              </a:rPr>
              <a:t>FÖRSÖK INTE LURA MIG</a:t>
            </a:r>
          </a:p>
        </p:txBody>
      </p:sp>
      <p:sp>
        <p:nvSpPr>
          <p:cNvPr id="30727" name="Blue_line"/>
          <p:cNvSpPr>
            <a:spLocks noChangeShapeType="1"/>
          </p:cNvSpPr>
          <p:nvPr/>
        </p:nvSpPr>
        <p:spPr bwMode="auto">
          <a:xfrm>
            <a:off x="0" y="3111500"/>
            <a:ext cx="9144000" cy="0"/>
          </a:xfrm>
          <a:prstGeom prst="line">
            <a:avLst/>
          </a:prstGeom>
          <a:noFill/>
          <a:ln w="241300">
            <a:solidFill>
              <a:srgbClr val="FF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spTree>
    <p:extLst>
      <p:ext uri="{BB962C8B-B14F-4D97-AF65-F5344CB8AC3E}">
        <p14:creationId xmlns:p14="http://schemas.microsoft.com/office/powerpoint/2010/main" val="68414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27542" y="951166"/>
            <a:ext cx="7688874" cy="952500"/>
          </a:xfrm>
        </p:spPr>
        <p:txBody>
          <a:bodyPr/>
          <a:lstStyle/>
          <a:p>
            <a:pPr algn="ctr"/>
            <a:r>
              <a:rPr lang="sv-SE" sz="3200" b="0" dirty="0">
                <a:solidFill>
                  <a:srgbClr val="1862A8"/>
                </a:solidFill>
                <a:ea typeface="Open Sans" panose="020B0606030504020204" pitchFamily="34" charset="0"/>
                <a:cs typeface="Open Sans" panose="020B0606030504020204" pitchFamily="34" charset="0"/>
              </a:rPr>
              <a:t>FÖRSÖK INTE LURA MIG</a:t>
            </a:r>
            <a:br>
              <a:rPr lang="sv-SE" b="0" dirty="0">
                <a:solidFill>
                  <a:srgbClr val="1862A8"/>
                </a:solidFill>
                <a:ea typeface="Open Sans" panose="020B0606030504020204" pitchFamily="34" charset="0"/>
                <a:cs typeface="Open Sans" panose="020B0606030504020204" pitchFamily="34" charset="0"/>
              </a:rPr>
            </a:br>
            <a:br>
              <a:rPr lang="sv-SE" sz="1200" b="0" dirty="0">
                <a:solidFill>
                  <a:srgbClr val="1862A8"/>
                </a:solidFill>
              </a:rPr>
            </a:br>
            <a:r>
              <a:rPr lang="sv-SE" dirty="0">
                <a:solidFill>
                  <a:srgbClr val="1862A8"/>
                </a:solidFill>
                <a:ea typeface="Open Sans" panose="020B0606030504020204" pitchFamily="34" charset="0"/>
                <a:cs typeface="Open Sans" panose="020B0606030504020204" pitchFamily="34" charset="0"/>
              </a:rPr>
              <a:t>Framtaget av polisen i samarbete med</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399438"/>
            <a:ext cx="3250730" cy="118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 6"/>
          <p:cNvGrpSpPr/>
          <p:nvPr/>
        </p:nvGrpSpPr>
        <p:grpSpPr>
          <a:xfrm>
            <a:off x="1547664" y="2535342"/>
            <a:ext cx="5832648" cy="693352"/>
            <a:chOff x="539552" y="2535342"/>
            <a:chExt cx="5832648" cy="693352"/>
          </a:xfrm>
        </p:grpSpPr>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620800"/>
              <a:ext cx="864096" cy="607894"/>
            </a:xfrm>
            <a:prstGeom prst="rect">
              <a:avLst/>
            </a:prstGeom>
          </p:spPr>
        </p:pic>
        <p:pic>
          <p:nvPicPr>
            <p:cNvPr id="3" name="Bildobjekt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2620800"/>
              <a:ext cx="1563587" cy="479348"/>
            </a:xfrm>
            <a:prstGeom prst="rect">
              <a:avLst/>
            </a:prstGeom>
          </p:spPr>
        </p:pic>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3678" y="2535342"/>
              <a:ext cx="1378522" cy="689747"/>
            </a:xfrm>
            <a:prstGeom prst="rect">
              <a:avLst/>
            </a:prstGeom>
          </p:spPr>
        </p:pic>
        <p:pic>
          <p:nvPicPr>
            <p:cNvPr id="5" name="Bildobjekt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6112" y="2620800"/>
              <a:ext cx="1149904" cy="48280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03385" y="1332177"/>
            <a:ext cx="7687384" cy="805243"/>
          </a:xfrm>
        </p:spPr>
        <p:txBody>
          <a:bodyPr/>
          <a:lstStyle/>
          <a:p>
            <a:pPr marL="0" indent="0">
              <a:buNone/>
            </a:pPr>
            <a:r>
              <a:rPr lang="sv-SE" sz="3600" dirty="0">
                <a:latin typeface="+mj-lt"/>
                <a:ea typeface="Open Sans" panose="020B0606030504020204" pitchFamily="34" charset="0"/>
                <a:cs typeface="Open Sans" panose="020B0606030504020204" pitchFamily="34" charset="0"/>
              </a:rPr>
              <a:t>Kort bensträckare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993404"/>
            <a:ext cx="4023435" cy="314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31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9920" y="337220"/>
            <a:ext cx="7688874" cy="952500"/>
          </a:xfrm>
        </p:spPr>
        <p:txBody>
          <a:bodyPr/>
          <a:lstStyle/>
          <a:p>
            <a:pPr marL="0" indent="0">
              <a:lnSpc>
                <a:spcPct val="150000"/>
              </a:lnSpc>
            </a:pPr>
            <a:r>
              <a:rPr lang="sv-SE" kern="1200" dirty="0">
                <a:ea typeface="Open Sans" panose="020B0606030504020204" pitchFamily="34" charset="0"/>
                <a:cs typeface="Open Sans" panose="020B0606030504020204" pitchFamily="34" charset="0"/>
              </a:rPr>
              <a:t>Mötespaketet ska: </a:t>
            </a:r>
          </a:p>
        </p:txBody>
      </p:sp>
      <p:sp>
        <p:nvSpPr>
          <p:cNvPr id="3" name="Platshållare för innehåll 2"/>
          <p:cNvSpPr>
            <a:spLocks noGrp="1"/>
          </p:cNvSpPr>
          <p:nvPr>
            <p:ph idx="1"/>
          </p:nvPr>
        </p:nvSpPr>
        <p:spPr>
          <a:xfrm>
            <a:off x="467545" y="1345332"/>
            <a:ext cx="5040559" cy="3494266"/>
          </a:xfrm>
        </p:spPr>
        <p:txBody>
          <a:bodyPr/>
          <a:lstStyle/>
          <a:p>
            <a:pPr>
              <a:lnSpc>
                <a:spcPct val="150000"/>
              </a:lnSpc>
            </a:pPr>
            <a:r>
              <a:rPr lang="sv-SE" i="1" kern="1200" dirty="0">
                <a:ea typeface="Open Sans" panose="020B0606030504020204" pitchFamily="34" charset="0"/>
                <a:cs typeface="Open Sans" panose="020B0606030504020204" pitchFamily="34" charset="0"/>
              </a:rPr>
              <a:t>Öka medvetenheten </a:t>
            </a:r>
            <a:r>
              <a:rPr lang="sv-SE" kern="1200" dirty="0">
                <a:ea typeface="Open Sans" panose="020B0606030504020204" pitchFamily="34" charset="0"/>
                <a:cs typeface="Open Sans" panose="020B0606030504020204" pitchFamily="34" charset="0"/>
              </a:rPr>
              <a:t>om bedrägeribrott där främst äldre drabbas</a:t>
            </a:r>
          </a:p>
          <a:p>
            <a:pPr>
              <a:lnSpc>
                <a:spcPct val="150000"/>
              </a:lnSpc>
            </a:pPr>
            <a:r>
              <a:rPr lang="sv-SE" i="1" kern="1200" dirty="0">
                <a:ea typeface="Open Sans" panose="020B0606030504020204" pitchFamily="34" charset="0"/>
                <a:cs typeface="Open Sans" panose="020B0606030504020204" pitchFamily="34" charset="0"/>
              </a:rPr>
              <a:t>Stärka deltagarnas förmåga </a:t>
            </a:r>
            <a:r>
              <a:rPr lang="sv-SE" kern="1200" dirty="0">
                <a:ea typeface="Open Sans" panose="020B0606030504020204" pitchFamily="34" charset="0"/>
                <a:cs typeface="Open Sans" panose="020B0606030504020204" pitchFamily="34" charset="0"/>
              </a:rPr>
              <a:t>att stå emot denna typ av brott </a:t>
            </a:r>
          </a:p>
          <a:p>
            <a:pPr>
              <a:lnSpc>
                <a:spcPct val="150000"/>
              </a:lnSpc>
            </a:pPr>
            <a:r>
              <a:rPr lang="sv-SE" sz="2100" kern="1200" dirty="0">
                <a:solidFill>
                  <a:schemeClr val="tx1"/>
                </a:solidFill>
                <a:ea typeface="Open Sans" panose="020B0606030504020204" pitchFamily="34" charset="0"/>
                <a:cs typeface="Open Sans" panose="020B0606030504020204" pitchFamily="34" charset="0"/>
              </a:rPr>
              <a:t>Skapa </a:t>
            </a:r>
            <a:r>
              <a:rPr lang="sv-SE" sz="2100" i="1" kern="1200" dirty="0">
                <a:solidFill>
                  <a:schemeClr val="tx1"/>
                </a:solidFill>
                <a:ea typeface="Open Sans" panose="020B0606030504020204" pitchFamily="34" charset="0"/>
                <a:cs typeface="Open Sans" panose="020B0606030504020204" pitchFamily="34" charset="0"/>
              </a:rPr>
              <a:t>samhörighet </a:t>
            </a:r>
            <a:r>
              <a:rPr lang="sv-SE" sz="2100" kern="1200" dirty="0">
                <a:solidFill>
                  <a:schemeClr val="tx1"/>
                </a:solidFill>
                <a:ea typeface="Open Sans" panose="020B0606030504020204" pitchFamily="34" charset="0"/>
                <a:cs typeface="Open Sans" panose="020B0606030504020204" pitchFamily="34" charset="0"/>
              </a:rPr>
              <a:t>och </a:t>
            </a:r>
            <a:r>
              <a:rPr lang="sv-SE" sz="2100" i="1" kern="1200" dirty="0">
                <a:solidFill>
                  <a:schemeClr val="tx1"/>
                </a:solidFill>
                <a:ea typeface="Open Sans" panose="020B0606030504020204" pitchFamily="34" charset="0"/>
                <a:cs typeface="Open Sans" panose="020B0606030504020204" pitchFamily="34" charset="0"/>
              </a:rPr>
              <a:t>minska på känslan av skam </a:t>
            </a:r>
            <a:r>
              <a:rPr lang="sv-SE" sz="2100" kern="1200" dirty="0">
                <a:solidFill>
                  <a:schemeClr val="tx1"/>
                </a:solidFill>
                <a:ea typeface="Open Sans" panose="020B0606030504020204" pitchFamily="34" charset="0"/>
                <a:cs typeface="Open Sans" panose="020B0606030504020204" pitchFamily="34" charset="0"/>
              </a:rPr>
              <a:t>för att bli utsatt för brott</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301" y="1705372"/>
            <a:ext cx="298992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46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0" indent="0">
              <a:lnSpc>
                <a:spcPct val="150000"/>
              </a:lnSpc>
            </a:pPr>
            <a:r>
              <a:rPr lang="sv-SE" dirty="0"/>
              <a:t>Varje mötestillfälle har ett tema</a:t>
            </a:r>
          </a:p>
        </p:txBody>
      </p:sp>
      <p:sp>
        <p:nvSpPr>
          <p:cNvPr id="3" name="Platshållare för innehåll 2"/>
          <p:cNvSpPr>
            <a:spLocks noGrp="1"/>
          </p:cNvSpPr>
          <p:nvPr>
            <p:ph idx="1"/>
          </p:nvPr>
        </p:nvSpPr>
        <p:spPr>
          <a:xfrm>
            <a:off x="703385" y="1460417"/>
            <a:ext cx="7687384" cy="3557323"/>
          </a:xfrm>
        </p:spPr>
        <p:txBody>
          <a:bodyPr/>
          <a:lstStyle/>
          <a:p>
            <a:pPr marL="0" indent="0">
              <a:lnSpc>
                <a:spcPct val="150000"/>
              </a:lnSpc>
              <a:buNone/>
            </a:pPr>
            <a:r>
              <a:rPr lang="sv-SE" sz="2000" b="1" dirty="0"/>
              <a:t>FÖRSÖK INTE LURA MIG…</a:t>
            </a:r>
          </a:p>
          <a:p>
            <a:pPr>
              <a:lnSpc>
                <a:spcPct val="150000"/>
              </a:lnSpc>
            </a:pPr>
            <a:r>
              <a:rPr lang="sv-SE" sz="2000" b="1" dirty="0">
                <a:latin typeface="Open Sans" panose="020B0606030504020204" pitchFamily="34" charset="0"/>
                <a:ea typeface="Open Sans" panose="020B0606030504020204" pitchFamily="34" charset="0"/>
                <a:cs typeface="Open Sans" panose="020B0606030504020204" pitchFamily="34" charset="0"/>
              </a:rPr>
              <a:t>PÅ STAN </a:t>
            </a:r>
            <a:r>
              <a:rPr lang="sv-SE" sz="2000" dirty="0"/>
              <a:t>handlar om bedrägerier som sker på offentlig plats</a:t>
            </a:r>
          </a:p>
          <a:p>
            <a:pPr>
              <a:lnSpc>
                <a:spcPct val="150000"/>
              </a:lnSpc>
            </a:pPr>
            <a:r>
              <a:rPr lang="sv-SE" sz="2000" b="1" dirty="0">
                <a:latin typeface="Open Sans" panose="020B0606030504020204" pitchFamily="34" charset="0"/>
                <a:ea typeface="Open Sans" panose="020B0606030504020204" pitchFamily="34" charset="0"/>
                <a:cs typeface="Open Sans" panose="020B0606030504020204" pitchFamily="34" charset="0"/>
              </a:rPr>
              <a:t>I HEMMET </a:t>
            </a:r>
            <a:r>
              <a:rPr lang="sv-SE" sz="2000" dirty="0"/>
              <a:t>handlar om bedrägerier som sker vid eller i bostaden</a:t>
            </a:r>
          </a:p>
          <a:p>
            <a:pPr>
              <a:lnSpc>
                <a:spcPct val="150000"/>
              </a:lnSpc>
            </a:pPr>
            <a:r>
              <a:rPr lang="sv-SE" sz="2000" b="1" dirty="0">
                <a:latin typeface="Open Sans" panose="020B0606030504020204" pitchFamily="34" charset="0"/>
                <a:ea typeface="Open Sans" panose="020B0606030504020204" pitchFamily="34" charset="0"/>
                <a:cs typeface="Open Sans" panose="020B0606030504020204" pitchFamily="34" charset="0"/>
              </a:rPr>
              <a:t>PÅ NÄTET </a:t>
            </a:r>
            <a:r>
              <a:rPr lang="sv-SE" sz="2000" dirty="0"/>
              <a:t>handlar om bedrägerier som sker på nätet, via telefon eller e-post</a:t>
            </a:r>
          </a:p>
        </p:txBody>
      </p:sp>
    </p:spTree>
    <p:extLst>
      <p:ext uri="{BB962C8B-B14F-4D97-AF65-F5344CB8AC3E}">
        <p14:creationId xmlns:p14="http://schemas.microsoft.com/office/powerpoint/2010/main" val="390411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sv-SE" dirty="0">
                <a:ea typeface="Open Sans" panose="020B0606030504020204" pitchFamily="34" charset="0"/>
                <a:cs typeface="Open Sans" panose="020B0606030504020204" pitchFamily="34" charset="0"/>
              </a:rPr>
              <a:t>Dagens agenda</a:t>
            </a:r>
          </a:p>
        </p:txBody>
      </p:sp>
      <p:sp>
        <p:nvSpPr>
          <p:cNvPr id="2" name="Vikt hörn 1"/>
          <p:cNvSpPr/>
          <p:nvPr/>
        </p:nvSpPr>
        <p:spPr bwMode="auto">
          <a:xfrm>
            <a:off x="783271" y="1357333"/>
            <a:ext cx="7311582" cy="3420380"/>
          </a:xfrm>
          <a:prstGeom prst="foldedCorner">
            <a:avLst/>
          </a:prstGeom>
          <a:solidFill>
            <a:schemeClr val="accent2">
              <a:lumMod val="20000"/>
              <a:lumOff val="80000"/>
            </a:schemeClr>
          </a:solidFill>
          <a:ln w="12699" cap="flat" cmpd="sng" algn="ctr">
            <a:solidFill>
              <a:schemeClr val="tx1"/>
            </a:solidFill>
            <a:prstDash val="solid"/>
            <a:round/>
            <a:headEnd type="none" w="med" len="med"/>
            <a:tailEnd type="none" w="med" len="med"/>
          </a:ln>
          <a:effectLst/>
          <a:extLst/>
        </p:spPr>
        <p:txBody>
          <a:bodyPr vert="horz" wrap="square" lIns="81043" tIns="40522" rIns="81043" bIns="40522" numCol="1" rtlCol="0" anchor="t" anchorCtr="0" compatLnSpc="1">
            <a:prstTxWarp prst="textNoShape">
              <a:avLst/>
            </a:prstTxWarp>
          </a:bodyPr>
          <a:lstStyle/>
          <a:p>
            <a:pPr defTabSz="810433"/>
            <a:endParaRPr lang="sv-SE"/>
          </a:p>
        </p:txBody>
      </p:sp>
      <p:sp>
        <p:nvSpPr>
          <p:cNvPr id="34819" name="Rectangle 3"/>
          <p:cNvSpPr>
            <a:spLocks noGrp="1" noChangeArrowheads="1"/>
          </p:cNvSpPr>
          <p:nvPr>
            <p:ph type="body" idx="1"/>
          </p:nvPr>
        </p:nvSpPr>
        <p:spPr>
          <a:xfrm>
            <a:off x="916209" y="1537353"/>
            <a:ext cx="6793248" cy="2160240"/>
          </a:xfrm>
        </p:spPr>
        <p:txBody>
          <a:bodyPr/>
          <a:lstStyle/>
          <a:p>
            <a:pPr>
              <a:lnSpc>
                <a:spcPct val="150000"/>
              </a:lnSpc>
            </a:pPr>
            <a:r>
              <a:rPr lang="sv-SE" dirty="0"/>
              <a:t>Presentation </a:t>
            </a:r>
          </a:p>
          <a:p>
            <a:pPr>
              <a:lnSpc>
                <a:spcPct val="150000"/>
              </a:lnSpc>
            </a:pPr>
            <a:r>
              <a:rPr lang="sv-SE" dirty="0"/>
              <a:t>Allmänt om bedrägerier mot äldre personer</a:t>
            </a:r>
          </a:p>
          <a:p>
            <a:pPr>
              <a:lnSpc>
                <a:spcPct val="150000"/>
              </a:lnSpc>
            </a:pPr>
            <a:r>
              <a:rPr lang="sv-SE" dirty="0"/>
              <a:t>Paus</a:t>
            </a:r>
          </a:p>
          <a:p>
            <a:pPr>
              <a:lnSpc>
                <a:spcPct val="150000"/>
              </a:lnSpc>
            </a:pPr>
            <a:r>
              <a:rPr lang="sv-SE" dirty="0"/>
              <a:t>Film om bedrägeri och tips på hur du ska skydda dig</a:t>
            </a:r>
          </a:p>
          <a:p>
            <a:pPr>
              <a:lnSpc>
                <a:spcPct val="150000"/>
              </a:lnSpc>
            </a:pPr>
            <a:r>
              <a:rPr lang="sv-SE" dirty="0"/>
              <a:t>Avslutning</a:t>
            </a:r>
          </a:p>
        </p:txBody>
      </p:sp>
    </p:spTree>
    <p:extLst>
      <p:ext uri="{BB962C8B-B14F-4D97-AF65-F5344CB8AC3E}">
        <p14:creationId xmlns:p14="http://schemas.microsoft.com/office/powerpoint/2010/main" val="256035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Vad är ett bedrägeri?</a:t>
            </a:r>
          </a:p>
        </p:txBody>
      </p:sp>
      <p:sp>
        <p:nvSpPr>
          <p:cNvPr id="3" name="Platshållare för innehåll 2"/>
          <p:cNvSpPr>
            <a:spLocks noGrp="1"/>
          </p:cNvSpPr>
          <p:nvPr>
            <p:ph idx="1"/>
          </p:nvPr>
        </p:nvSpPr>
        <p:spPr>
          <a:xfrm>
            <a:off x="650334" y="1425567"/>
            <a:ext cx="4137690" cy="3352147"/>
          </a:xfrm>
        </p:spPr>
        <p:txBody>
          <a:bodyPr/>
          <a:lstStyle/>
          <a:p>
            <a:pPr marL="0" indent="0">
              <a:buNone/>
            </a:pPr>
            <a:r>
              <a:rPr lang="sv-SE" dirty="0"/>
              <a:t>En gärningsperson lurar någon att göra något, eller till att avstå från att göra något som denne annars skulle ha gjort. </a:t>
            </a:r>
          </a:p>
          <a:p>
            <a:pPr marL="0" indent="0">
              <a:buNone/>
            </a:pPr>
            <a:endParaRPr lang="sv-SE" sz="600" dirty="0"/>
          </a:p>
          <a:p>
            <a:pPr marL="0" indent="0">
              <a:buNone/>
            </a:pPr>
            <a:r>
              <a:rPr lang="sv-SE" dirty="0"/>
              <a:t>Det medför att gärningspersonen tjänar ekonomiskt på det och det leder till ekonomisk skada för den som blir lurad.</a:t>
            </a:r>
          </a:p>
          <a:p>
            <a:pPr marL="0" indent="0">
              <a:buNone/>
            </a:pPr>
            <a:endParaRPr lang="sv-SE" dirty="0"/>
          </a:p>
          <a:p>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01" y="2485459"/>
            <a:ext cx="3429333" cy="174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Bedrägeribrottens utveckling</a:t>
            </a:r>
          </a:p>
        </p:txBody>
      </p:sp>
      <p:sp>
        <p:nvSpPr>
          <p:cNvPr id="3" name="Platshållare för innehåll 2"/>
          <p:cNvSpPr>
            <a:spLocks noGrp="1"/>
          </p:cNvSpPr>
          <p:nvPr>
            <p:ph sz="half" idx="1"/>
          </p:nvPr>
        </p:nvSpPr>
        <p:spPr>
          <a:xfrm>
            <a:off x="655873" y="1201316"/>
            <a:ext cx="4132151" cy="3600399"/>
          </a:xfrm>
          <a:noFill/>
        </p:spPr>
        <p:txBody>
          <a:bodyPr/>
          <a:lstStyle/>
          <a:p>
            <a:pPr marL="0" indent="0">
              <a:buNone/>
            </a:pPr>
            <a:endParaRPr lang="sv-SE" sz="1000" dirty="0"/>
          </a:p>
          <a:p>
            <a:r>
              <a:rPr lang="sv-SE" sz="2400" dirty="0"/>
              <a:t>2023 anmäldes </a:t>
            </a:r>
            <a:r>
              <a:rPr lang="sv-SE" sz="2400" b="1" dirty="0"/>
              <a:t>235 000 </a:t>
            </a:r>
            <a:r>
              <a:rPr lang="sv-SE" sz="2400" dirty="0"/>
              <a:t>bedrägeribrott i Sverige.</a:t>
            </a:r>
          </a:p>
          <a:p>
            <a:r>
              <a:rPr lang="sv-SE" sz="2400" dirty="0"/>
              <a:t>I jämförelse med 2022 så ökade anmälda brott med nästan </a:t>
            </a:r>
            <a:r>
              <a:rPr lang="sv-SE" sz="2400" b="1" dirty="0"/>
              <a:t>22 %.</a:t>
            </a:r>
            <a:br>
              <a:rPr lang="sv-SE" sz="2400" dirty="0"/>
            </a:br>
            <a:endParaRPr lang="sv-SE" sz="1000" dirty="0"/>
          </a:p>
          <a:p>
            <a:pPr marL="0" indent="0">
              <a:buNone/>
            </a:pPr>
            <a:endParaRPr lang="sv-SE" sz="2400" dirty="0"/>
          </a:p>
          <a:p>
            <a:endParaRPr lang="sv-SE" sz="2400" dirty="0"/>
          </a:p>
        </p:txBody>
      </p:sp>
      <p:pic>
        <p:nvPicPr>
          <p:cNvPr id="5" name="Platshållare för innehåll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04346" y="1561356"/>
            <a:ext cx="3749920" cy="2209501"/>
          </a:xfrm>
          <a:prstGeom prst="rect">
            <a:avLst/>
          </a:prstGeom>
          <a:ln>
            <a:noFill/>
          </a:ln>
          <a:effectLst>
            <a:outerShdw blurRad="292100" dist="139700" dir="2700000" algn="tl" rotWithShape="0">
              <a:srgbClr val="333333">
                <a:alpha val="65000"/>
              </a:srgbClr>
            </a:outerShdw>
          </a:effectLst>
        </p:spPr>
      </p:pic>
      <p:sp>
        <p:nvSpPr>
          <p:cNvPr id="4" name="textruta 3"/>
          <p:cNvSpPr txBox="1"/>
          <p:nvPr/>
        </p:nvSpPr>
        <p:spPr>
          <a:xfrm>
            <a:off x="5076058" y="4081636"/>
            <a:ext cx="3672407" cy="1446542"/>
          </a:xfrm>
          <a:prstGeom prst="rect">
            <a:avLst/>
          </a:prstGeom>
          <a:noFill/>
        </p:spPr>
        <p:txBody>
          <a:bodyPr wrap="square" lIns="91433" tIns="45716" rIns="91433" bIns="45716" rtlCol="0">
            <a:spAutoFit/>
          </a:bodyPr>
          <a:lstStyle/>
          <a:p>
            <a:pPr>
              <a:lnSpc>
                <a:spcPct val="150000"/>
              </a:lnSpc>
            </a:pPr>
            <a:r>
              <a:rPr lang="sv-SE" sz="1600" b="1" dirty="0"/>
              <a:t>”Var fjärde medborgare oroar sig för att bli lurad på nätet.”* </a:t>
            </a:r>
          </a:p>
          <a:p>
            <a:r>
              <a:rPr lang="sv-SE" sz="1600" b="1" dirty="0"/>
              <a:t>		     </a:t>
            </a:r>
            <a:r>
              <a:rPr lang="sv-SE" sz="1200" b="1" dirty="0"/>
              <a:t>*</a:t>
            </a:r>
            <a:r>
              <a:rPr lang="sv-SE" sz="1200" dirty="0"/>
              <a:t>Källa: NTU 2018 </a:t>
            </a:r>
          </a:p>
          <a:p>
            <a:pPr>
              <a:lnSpc>
                <a:spcPct val="150000"/>
              </a:lnSpc>
            </a:pPr>
            <a:endParaRPr lang="sv-SE" sz="1600" b="1" dirty="0"/>
          </a:p>
        </p:txBody>
      </p:sp>
    </p:spTree>
    <p:extLst>
      <p:ext uri="{BB962C8B-B14F-4D97-AF65-F5344CB8AC3E}">
        <p14:creationId xmlns:p14="http://schemas.microsoft.com/office/powerpoint/2010/main" val="5163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Anmälda bedrägerier mot äldre</a:t>
            </a:r>
          </a:p>
        </p:txBody>
      </p:sp>
      <p:sp>
        <p:nvSpPr>
          <p:cNvPr id="3" name="Platshållare för innehåll 2"/>
          <p:cNvSpPr>
            <a:spLocks noGrp="1"/>
          </p:cNvSpPr>
          <p:nvPr>
            <p:ph idx="1"/>
          </p:nvPr>
        </p:nvSpPr>
        <p:spPr>
          <a:xfrm>
            <a:off x="683568" y="1201316"/>
            <a:ext cx="4569738" cy="3760531"/>
          </a:xfrm>
        </p:spPr>
        <p:txBody>
          <a:bodyPr/>
          <a:lstStyle/>
          <a:p>
            <a:r>
              <a:rPr lang="sv-SE" b="1" dirty="0"/>
              <a:t>Totalt 235 000 </a:t>
            </a:r>
            <a:r>
              <a:rPr lang="sv-SE" dirty="0"/>
              <a:t>anmälda bedrägeribrott 2023 i Sverige*</a:t>
            </a:r>
          </a:p>
          <a:p>
            <a:r>
              <a:rPr lang="sv-SE" dirty="0"/>
              <a:t>Nästan 20 000 bedrägeribrott anmäls per månad*</a:t>
            </a:r>
          </a:p>
          <a:p>
            <a:r>
              <a:rPr lang="sv-SE" b="1" dirty="0"/>
              <a:t>41 000 </a:t>
            </a:r>
            <a:r>
              <a:rPr lang="sv-SE" dirty="0"/>
              <a:t>av dessa riktas mot äldre personer, dvs 17 procent*</a:t>
            </a:r>
          </a:p>
          <a:p>
            <a:r>
              <a:rPr lang="sv-SE" dirty="0"/>
              <a:t>Av anmälda romans-, investerings- och befogenhetsbrotten är 56 % av de drabbade äldre</a:t>
            </a:r>
          </a:p>
          <a:p>
            <a:r>
              <a:rPr lang="sv-SE" b="1" dirty="0"/>
              <a:t>Stort mörkertal</a:t>
            </a:r>
            <a:r>
              <a:rPr lang="sv-SE" dirty="0"/>
              <a:t>, få anmäler brottet</a:t>
            </a:r>
            <a:r>
              <a:rPr lang="sv-SE" b="1" dirty="0"/>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065412"/>
            <a:ext cx="340289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6167254" y="4961847"/>
            <a:ext cx="2125744" cy="266501"/>
          </a:xfrm>
          <a:prstGeom prst="rect">
            <a:avLst/>
          </a:prstGeom>
          <a:noFill/>
        </p:spPr>
        <p:txBody>
          <a:bodyPr wrap="none" lIns="81043" tIns="40522" rIns="81043" bIns="40522" rtlCol="0">
            <a:spAutoFit/>
          </a:bodyPr>
          <a:lstStyle/>
          <a:p>
            <a:r>
              <a:rPr lang="sv-SE" sz="1200" dirty="0"/>
              <a:t>* Statistik polisen, NBC 2023</a:t>
            </a:r>
          </a:p>
        </p:txBody>
      </p:sp>
    </p:spTree>
    <p:extLst>
      <p:ext uri="{BB962C8B-B14F-4D97-AF65-F5344CB8AC3E}">
        <p14:creationId xmlns:p14="http://schemas.microsoft.com/office/powerpoint/2010/main" val="17080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Fördelningen</a:t>
            </a:r>
            <a:r>
              <a:rPr lang="sv-SE" dirty="0">
                <a:latin typeface="Open Sans" panose="020B0606030504020204" pitchFamily="34" charset="0"/>
                <a:ea typeface="Open Sans" panose="020B0606030504020204" pitchFamily="34" charset="0"/>
                <a:cs typeface="Open Sans" panose="020B0606030504020204" pitchFamily="34" charset="0"/>
              </a:rPr>
              <a:t> av samtliga bedrägerier mot äldre eller funktionsnedsatt 2023</a:t>
            </a:r>
          </a:p>
        </p:txBody>
      </p:sp>
      <p:sp>
        <p:nvSpPr>
          <p:cNvPr id="3" name="textruta 2"/>
          <p:cNvSpPr txBox="1"/>
          <p:nvPr/>
        </p:nvSpPr>
        <p:spPr>
          <a:xfrm>
            <a:off x="5940152" y="4873724"/>
            <a:ext cx="2095445" cy="276999"/>
          </a:xfrm>
          <a:prstGeom prst="rect">
            <a:avLst/>
          </a:prstGeom>
          <a:noFill/>
        </p:spPr>
        <p:txBody>
          <a:bodyPr wrap="none" rtlCol="0">
            <a:spAutoFit/>
          </a:bodyPr>
          <a:lstStyle/>
          <a:p>
            <a:r>
              <a:rPr lang="sv-SE" sz="1200" dirty="0"/>
              <a:t>* Äldre och funktionsnedsatt</a:t>
            </a:r>
          </a:p>
        </p:txBody>
      </p:sp>
      <p:pic>
        <p:nvPicPr>
          <p:cNvPr id="7" name="Platshållare för innehåll 6">
            <a:extLst>
              <a:ext uri="{FF2B5EF4-FFF2-40B4-BE49-F238E27FC236}">
                <a16:creationId xmlns:a16="http://schemas.microsoft.com/office/drawing/2014/main" id="{20E5B30B-1A21-4FAB-9186-146ED8ED272B}"/>
              </a:ext>
            </a:extLst>
          </p:cNvPr>
          <p:cNvPicPr>
            <a:picLocks noGrp="1" noChangeAspect="1"/>
          </p:cNvPicPr>
          <p:nvPr>
            <p:ph idx="1"/>
          </p:nvPr>
        </p:nvPicPr>
        <p:blipFill>
          <a:blip r:embed="rId3"/>
          <a:stretch>
            <a:fillRect/>
          </a:stretch>
        </p:blipFill>
        <p:spPr>
          <a:xfrm>
            <a:off x="3059832" y="1316137"/>
            <a:ext cx="5989463" cy="3557587"/>
          </a:xfrm>
          <a:prstGeom prst="rect">
            <a:avLst/>
          </a:prstGeom>
          <a:effectLst>
            <a:softEdge rad="127000"/>
          </a:effectLst>
        </p:spPr>
      </p:pic>
      <p:sp>
        <p:nvSpPr>
          <p:cNvPr id="5" name="textruta 4"/>
          <p:cNvSpPr txBox="1"/>
          <p:nvPr/>
        </p:nvSpPr>
        <p:spPr>
          <a:xfrm>
            <a:off x="703385" y="1417340"/>
            <a:ext cx="3921248" cy="3785652"/>
          </a:xfrm>
          <a:prstGeom prst="rect">
            <a:avLst/>
          </a:prstGeom>
          <a:noFill/>
        </p:spPr>
        <p:txBody>
          <a:bodyPr wrap="square" rtlCol="0">
            <a:spAutoFit/>
          </a:bodyPr>
          <a:lstStyle/>
          <a:p>
            <a:pPr>
              <a:lnSpc>
                <a:spcPct val="150000"/>
              </a:lnSpc>
            </a:pPr>
            <a:r>
              <a:rPr lang="sv-SE" sz="2000" dirty="0">
                <a:solidFill>
                  <a:srgbClr val="000000"/>
                </a:solidFill>
              </a:rPr>
              <a:t>Det vanligaste bedrägeribrottet som drabbar dessa grupper* är bedrägeri genom social manipulation, följt av övriga bedrägerier, kortbedrägeri med fysiskt kort, identitetsbedrägeri och fakturabedrägerier</a:t>
            </a:r>
          </a:p>
          <a:p>
            <a:pPr>
              <a:lnSpc>
                <a:spcPct val="150000"/>
              </a:lnSpc>
            </a:pPr>
            <a:endParaRPr lang="sv-SE" sz="2000" dirty="0"/>
          </a:p>
        </p:txBody>
      </p:sp>
    </p:spTree>
    <p:extLst>
      <p:ext uri="{BB962C8B-B14F-4D97-AF65-F5344CB8AC3E}">
        <p14:creationId xmlns:p14="http://schemas.microsoft.com/office/powerpoint/2010/main" val="241748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3384" y="317500"/>
            <a:ext cx="7829056" cy="952500"/>
          </a:xfrm>
        </p:spPr>
        <p:txBody>
          <a:bodyPr/>
          <a:lstStyle/>
          <a:p>
            <a:r>
              <a:rPr lang="sv-SE" dirty="0">
                <a:ea typeface="Open Sans" panose="020B0606030504020204" pitchFamily="34" charset="0"/>
                <a:cs typeface="Open Sans" panose="020B0606030504020204" pitchFamily="34" charset="0"/>
              </a:rPr>
              <a:t>När sker brotten och vem är gärningspersonen?</a:t>
            </a:r>
          </a:p>
        </p:txBody>
      </p:sp>
      <p:sp>
        <p:nvSpPr>
          <p:cNvPr id="3" name="Platshållare för innehåll 2"/>
          <p:cNvSpPr>
            <a:spLocks noGrp="1"/>
          </p:cNvSpPr>
          <p:nvPr>
            <p:ph idx="1"/>
          </p:nvPr>
        </p:nvSpPr>
        <p:spPr>
          <a:xfrm>
            <a:off x="703385" y="1748449"/>
            <a:ext cx="7687384" cy="3557323"/>
          </a:xfrm>
        </p:spPr>
        <p:txBody>
          <a:bodyPr/>
          <a:lstStyle/>
          <a:p>
            <a:pPr>
              <a:lnSpc>
                <a:spcPct val="150000"/>
              </a:lnSpc>
            </a:pPr>
            <a:r>
              <a:rPr lang="sv-SE" sz="2400" dirty="0"/>
              <a:t>Bedrägerierna sker oftast mitt på dagen i större städer</a:t>
            </a:r>
          </a:p>
          <a:p>
            <a:pPr>
              <a:lnSpc>
                <a:spcPct val="150000"/>
              </a:lnSpc>
            </a:pPr>
            <a:r>
              <a:rPr lang="sv-SE" sz="2400" dirty="0"/>
              <a:t>Det finns inget tydligt </a:t>
            </a:r>
            <a:br>
              <a:rPr lang="sv-SE" sz="2400" dirty="0"/>
            </a:br>
            <a:r>
              <a:rPr lang="sv-SE" sz="2400" dirty="0"/>
              <a:t>mönster på hur gärnings-</a:t>
            </a:r>
            <a:br>
              <a:rPr lang="sv-SE" sz="2400" dirty="0"/>
            </a:br>
            <a:r>
              <a:rPr lang="sv-SE" sz="2400" dirty="0"/>
              <a:t>personerna ser ut.</a:t>
            </a:r>
          </a:p>
          <a:p>
            <a:pPr marL="0" indent="0">
              <a:lnSpc>
                <a:spcPct val="150000"/>
              </a:lnSpc>
              <a:buNone/>
            </a:pPr>
            <a:endParaRPr lang="sv-SE" sz="2400" dirty="0"/>
          </a:p>
          <a:p>
            <a:pPr>
              <a:lnSpc>
                <a:spcPct val="150000"/>
              </a:lnSpc>
            </a:pPr>
            <a:endParaRPr lang="sv-S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073524"/>
            <a:ext cx="34321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43394"/>
      </p:ext>
    </p:extLst>
  </p:cSld>
  <p:clrMapOvr>
    <a:masterClrMapping/>
  </p:clrMapOvr>
</p:sld>
</file>

<file path=ppt/theme/theme1.xml><?xml version="1.0" encoding="utf-8"?>
<a:theme xmlns:a="http://schemas.openxmlformats.org/drawingml/2006/main" name="Office-tema">
  <a:themeElements>
    <a:clrScheme name="Anpassat 1">
      <a:dk1>
        <a:srgbClr val="000000"/>
      </a:dk1>
      <a:lt1>
        <a:srgbClr val="FFFFFF"/>
      </a:lt1>
      <a:dk2>
        <a:srgbClr val="000000"/>
      </a:dk2>
      <a:lt2>
        <a:srgbClr val="9B9B9B"/>
      </a:lt2>
      <a:accent1>
        <a:srgbClr val="FFCC33"/>
      </a:accent1>
      <a:accent2>
        <a:srgbClr val="1862A8"/>
      </a:accent2>
      <a:accent3>
        <a:srgbClr val="BB2B20"/>
      </a:accent3>
      <a:accent4>
        <a:srgbClr val="009DE0"/>
      </a:accent4>
      <a:accent5>
        <a:srgbClr val="033A5F"/>
      </a:accent5>
      <a:accent6>
        <a:srgbClr val="A2C037"/>
      </a:accent6>
      <a:hlink>
        <a:srgbClr val="289548"/>
      </a:hlink>
      <a:folHlink>
        <a:srgbClr val="009DE0"/>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0000"/>
        </a:dk1>
        <a:lt1>
          <a:srgbClr val="FFFFFF"/>
        </a:lt1>
        <a:dk2>
          <a:srgbClr val="000000"/>
        </a:dk2>
        <a:lt2>
          <a:srgbClr val="808080"/>
        </a:lt2>
        <a:accent1>
          <a:srgbClr val="FFCC66"/>
        </a:accent1>
        <a:accent2>
          <a:srgbClr val="4BA4F5"/>
        </a:accent2>
        <a:accent3>
          <a:srgbClr val="FFFFFF"/>
        </a:accent3>
        <a:accent4>
          <a:srgbClr val="000000"/>
        </a:accent4>
        <a:accent5>
          <a:srgbClr val="FFE2B8"/>
        </a:accent5>
        <a:accent6>
          <a:srgbClr val="4394DE"/>
        </a:accent6>
        <a:hlink>
          <a:srgbClr val="FF7E27"/>
        </a:hlink>
        <a:folHlink>
          <a:srgbClr val="DDDDDD"/>
        </a:folHlink>
      </a:clrScheme>
      <a:clrMap bg1="lt1" tx1="dk1" bg2="lt2" tx2="dk2" accent1="accent1" accent2="accent2" accent3="accent3" accent4="accent4" accent5="accent5" accent6="accent6" hlink="hlink" folHlink="folHlink"/>
    </a:extraClrScheme>
    <a:extraClrScheme>
      <a:clrScheme name="Office-tema 9">
        <a:dk1>
          <a:srgbClr val="000000"/>
        </a:dk1>
        <a:lt1>
          <a:srgbClr val="FFFFFF"/>
        </a:lt1>
        <a:dk2>
          <a:srgbClr val="000000"/>
        </a:dk2>
        <a:lt2>
          <a:srgbClr val="808080"/>
        </a:lt2>
        <a:accent1>
          <a:srgbClr val="FFCC33"/>
        </a:accent1>
        <a:accent2>
          <a:srgbClr val="326ABE"/>
        </a:accent2>
        <a:accent3>
          <a:srgbClr val="FFFFFF"/>
        </a:accent3>
        <a:accent4>
          <a:srgbClr val="000000"/>
        </a:accent4>
        <a:accent5>
          <a:srgbClr val="FFE2AD"/>
        </a:accent5>
        <a:accent6>
          <a:srgbClr val="2C5FAC"/>
        </a:accent6>
        <a:hlink>
          <a:srgbClr val="FF0033"/>
        </a:hlink>
        <a:folHlink>
          <a:srgbClr val="CC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l_presentation_l_16_10.potx" id="{2062FCDF-3A4D-4449-B1ED-762B67F3CB2A}" vid="{7002547E-435C-490A-A36F-46129D92A663}"/>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1608</Words>
  <Application>Microsoft Office PowerPoint</Application>
  <PresentationFormat>Bildspel på skärmen (16:10)</PresentationFormat>
  <Paragraphs>112</Paragraphs>
  <Slides>11</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Open Sans</vt:lpstr>
      <vt:lpstr>Times New Roman</vt:lpstr>
      <vt:lpstr>Office-tema</vt:lpstr>
      <vt:lpstr>PowerPoint-presentation</vt:lpstr>
      <vt:lpstr>Mötespaketet ska: </vt:lpstr>
      <vt:lpstr>Varje mötestillfälle har ett tema</vt:lpstr>
      <vt:lpstr>Dagens agenda</vt:lpstr>
      <vt:lpstr>Vad är ett bedrägeri?</vt:lpstr>
      <vt:lpstr>Bedrägeribrottens utveckling</vt:lpstr>
      <vt:lpstr>Anmälda bedrägerier mot äldre</vt:lpstr>
      <vt:lpstr>Fördelningen av samtliga bedrägerier mot äldre eller funktionsnedsatt 2023</vt:lpstr>
      <vt:lpstr>När sker brotten och vem är gärningspersonen?</vt:lpstr>
      <vt:lpstr>FÖRSÖK INTE LURA MIG  Framtaget av polisen i samarbete med</vt:lpstr>
      <vt:lpstr>PowerPoint-presentation</vt:lpstr>
    </vt:vector>
  </TitlesOfParts>
  <Company>Polisen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Polisen - presentationsmall, liggande</dc:title>
  <dc:creator>Anna Karlsson</dc:creator>
  <cp:lastModifiedBy>Charlotta Mauritzson (Lotta)</cp:lastModifiedBy>
  <cp:revision>267</cp:revision>
  <cp:lastPrinted>2014-10-01T07:36:37Z</cp:lastPrinted>
  <dcterms:created xsi:type="dcterms:W3CDTF">2000-05-10T13:40:47Z</dcterms:created>
  <dcterms:modified xsi:type="dcterms:W3CDTF">2024-01-30T10:06:13Z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P_presentationsmall">
    <vt:lpwstr>officiell2</vt:lpwstr>
  </property>
  <property fmtid="{D5CDD505-2E9C-101B-9397-08002B2CF9AE}" pid="3" name="RP_organisation">
    <vt:lpwstr/>
  </property>
  <property fmtid="{D5CDD505-2E9C-101B-9397-08002B2CF9AE}" pid="4" name="RP_ver">
    <vt:lpwstr>3</vt:lpwstr>
  </property>
  <property fmtid="{D5CDD505-2E9C-101B-9397-08002B2CF9AE}" pid="5" name="RP_orientering">
    <vt:lpwstr>liggande</vt:lpwstr>
  </property>
  <property fmtid="{D5CDD505-2E9C-101B-9397-08002B2CF9AE}" pid="6" name="RP_polisenlogo">
    <vt:lpwstr>ja</vt:lpwstr>
  </property>
  <property fmtid="{D5CDD505-2E9C-101B-9397-08002B2CF9AE}" pid="7" name="Pol_2015">
    <vt:lpwstr>ja</vt:lpwstr>
  </property>
  <property fmtid="{D5CDD505-2E9C-101B-9397-08002B2CF9AE}" pid="8" name="RP_Arbetsbok">
    <vt:lpwstr>RP_Presentation</vt:lpwstr>
  </property>
  <property fmtid="{D5CDD505-2E9C-101B-9397-08002B2CF9AE}" pid="9" name="EK_Datum_Visible">
    <vt:lpwstr>nej</vt:lpwstr>
  </property>
  <property fmtid="{D5CDD505-2E9C-101B-9397-08002B2CF9AE}" pid="10" name="EK_Namn_Visible">
    <vt:lpwstr>nej</vt:lpwstr>
  </property>
  <property fmtid="{D5CDD505-2E9C-101B-9397-08002B2CF9AE}" pid="11" name="EK_Division_Visible">
    <vt:lpwstr>nej</vt:lpwstr>
  </property>
  <property fmtid="{D5CDD505-2E9C-101B-9397-08002B2CF9AE}" pid="12" name="EK_Myndighet_Visible">
    <vt:lpwstr>nej</vt:lpwstr>
  </property>
  <property fmtid="{D5CDD505-2E9C-101B-9397-08002B2CF9AE}" pid="13" name="EK_Namn_H_Visible">
    <vt:lpwstr>ja</vt:lpwstr>
  </property>
  <property fmtid="{D5CDD505-2E9C-101B-9397-08002B2CF9AE}" pid="14" name="EK_Division_H_Visible">
    <vt:lpwstr>nej</vt:lpwstr>
  </property>
  <property fmtid="{D5CDD505-2E9C-101B-9397-08002B2CF9AE}" pid="15" name="EK_Arbenhet_under_logo">
    <vt:lpwstr>nej</vt:lpwstr>
  </property>
  <property fmtid="{D5CDD505-2E9C-101B-9397-08002B2CF9AE}" pid="16" name="EK_Org_under_logo">
    <vt:lpwstr>nej</vt:lpwstr>
  </property>
  <property fmtid="{D5CDD505-2E9C-101B-9397-08002B2CF9AE}" pid="17" name="RP_Stödrubrik">
    <vt:lpwstr/>
  </property>
  <property fmtid="{D5CDD505-2E9C-101B-9397-08002B2CF9AE}" pid="18" name="RP_InkluderaRubrikSida">
    <vt:lpwstr>nej</vt:lpwstr>
  </property>
  <property fmtid="{D5CDD505-2E9C-101B-9397-08002B2CF9AE}" pid="19" name="RP_Språk">
    <vt:lpwstr>3</vt:lpwstr>
  </property>
  <property fmtid="{D5CDD505-2E9C-101B-9397-08002B2CF9AE}" pid="20" name="RP_Datum">
    <vt:lpwstr/>
  </property>
  <property fmtid="{D5CDD505-2E9C-101B-9397-08002B2CF9AE}" pid="21" name="RP_Arbetsenhet">
    <vt:lpwstr>Västerort</vt:lpwstr>
  </property>
  <property fmtid="{D5CDD505-2E9C-101B-9397-08002B2CF9AE}" pid="22" name="RP_Underenhet">
    <vt:lpwstr/>
  </property>
  <property fmtid="{D5CDD505-2E9C-101B-9397-08002B2CF9AE}" pid="23" name="RP_Namn">
    <vt:lpwstr/>
  </property>
  <property fmtid="{D5CDD505-2E9C-101B-9397-08002B2CF9AE}" pid="24" name="RP_Myndighet">
    <vt:lpwstr/>
  </property>
  <property fmtid="{D5CDD505-2E9C-101B-9397-08002B2CF9AE}" pid="25" name="RP_Bokstav">
    <vt:lpwstr/>
  </property>
  <property fmtid="{D5CDD505-2E9C-101B-9397-08002B2CF9AE}" pid="26" name="RP_Format">
    <vt:lpwstr>16_10</vt:lpwstr>
  </property>
</Properties>
</file>